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7" r:id="rId2"/>
    <p:sldId id="290" r:id="rId3"/>
    <p:sldId id="257" r:id="rId4"/>
    <p:sldId id="268" r:id="rId5"/>
    <p:sldId id="270" r:id="rId6"/>
    <p:sldId id="271" r:id="rId7"/>
    <p:sldId id="286" r:id="rId8"/>
    <p:sldId id="272" r:id="rId9"/>
    <p:sldId id="273" r:id="rId10"/>
    <p:sldId id="274" r:id="rId11"/>
    <p:sldId id="287" r:id="rId12"/>
    <p:sldId id="275" r:id="rId13"/>
    <p:sldId id="276" r:id="rId14"/>
    <p:sldId id="277" r:id="rId15"/>
    <p:sldId id="285" r:id="rId16"/>
    <p:sldId id="278" r:id="rId17"/>
    <p:sldId id="279" r:id="rId18"/>
    <p:sldId id="280" r:id="rId19"/>
    <p:sldId id="281" r:id="rId20"/>
    <p:sldId id="284" r:id="rId21"/>
    <p:sldId id="282" r:id="rId22"/>
    <p:sldId id="283" r:id="rId23"/>
    <p:sldId id="288" r:id="rId24"/>
    <p:sldId id="289" r:id="rId25"/>
    <p:sldId id="291" r:id="rId26"/>
    <p:sldId id="293" r:id="rId27"/>
    <p:sldId id="292" r:id="rId28"/>
    <p:sldId id="295" r:id="rId29"/>
    <p:sldId id="296" r:id="rId30"/>
    <p:sldId id="298" r:id="rId31"/>
    <p:sldId id="297" r:id="rId32"/>
    <p:sldId id="299" r:id="rId33"/>
    <p:sldId id="301" r:id="rId34"/>
    <p:sldId id="302" r:id="rId35"/>
    <p:sldId id="304" r:id="rId36"/>
    <p:sldId id="306" r:id="rId37"/>
    <p:sldId id="307" r:id="rId38"/>
    <p:sldId id="308" r:id="rId39"/>
    <p:sldId id="309" r:id="rId40"/>
    <p:sldId id="303" r:id="rId41"/>
    <p:sldId id="310" r:id="rId42"/>
    <p:sldId id="323" r:id="rId43"/>
    <p:sldId id="324" r:id="rId44"/>
    <p:sldId id="325" r:id="rId45"/>
    <p:sldId id="312" r:id="rId46"/>
    <p:sldId id="313" r:id="rId47"/>
    <p:sldId id="314" r:id="rId48"/>
    <p:sldId id="315" r:id="rId49"/>
    <p:sldId id="320" r:id="rId50"/>
    <p:sldId id="321" r:id="rId51"/>
    <p:sldId id="319" r:id="rId52"/>
    <p:sldId id="316" r:id="rId53"/>
    <p:sldId id="318" r:id="rId54"/>
    <p:sldId id="317" r:id="rId55"/>
    <p:sldId id="32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2:28:2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6644 24575,'385'2'0,"419"-5"0,-519-14 0,77-1 0,-77 18 0,289-9 0,-238 1 0,48-2 0,-331 6 0,145-9 0,279-57 0,-387 54 0,1 3 0,141-2 0,369-30 0,-478 33 0,107-22 0,-22 3 0,270-12 0,-276 32 0,35-5 0,38-11 0,-145 17 0,202-41 0,37-10 0,-34 7 0,-46-21 0,-70 17 0,19 2 0,-74 9 0,187-81 0,-154 37 0,-173 79 0,-1-2 0,0 0 0,24-20 0,21-14 0,6-5 0,-1-4 0,-4-3 0,71-77 0,64-58 0,10-16 0,-108 99 0,191-233 0,-259 296 0,148-196 0,-123 148 0,-37 55 0,44-57 0,-23 46 0,-20 24 0,-2-1 0,36-57 0,-37 50 0,2 2 0,59-64 0,-56 70 0,-2-2 0,-2-1 0,39-63 0,-26 32 0,3 1 0,96-110 0,-103 127 0,-2-1 0,27-52 0,-35 56 0,1 1 0,2 1 0,46-51 0,-21 30 0,-2-1 0,48-81 0,-63 90 0,-4 11 0,59-61 0,-55 66 0,55-78 0,-74 94 0,1 0 0,1 1 0,22-20 0,-19 20 0,-1 0 0,27-38 0,-16 17 0,53-53 0,-23 27 0,-44 47 0,2 0 0,0 1 0,2 1 0,31-21 0,-37 28 0,-1-1 0,21-21 0,-24 21 0,1 0 0,1 1 0,21-15 0,-13 12 0,-1-1 0,33-33 0,-39 34 0,1 0 0,0 1 0,1 1 0,0 0 0,25-12 0,-24 14 0,0 0 0,-1-2 0,0 0 0,-1-1 0,17-17 0,-11 10 0,35-27 0,98-69 0,23-17 0,-109 84 0,-48 32 0,1 2 0,1 0 0,40-20 0,-35 22 0,-1-2 0,40-30 0,-37 25 0,48-27 0,15 12 0,-65 27 0,41-19 0,-19 5 0,1 2 0,1 3 0,82-17 0,129-21 0,-228 47 0,1 3 0,0 1 0,52 0 0,-65 3 0,0-1 0,24-5 0,3-1 0,-15 4 0,24-3 0,59 1 0,426 7 0,-562-1 0,4 0 0,-1 0 0,-29-4 0,41 3 0,0 0 0,0 0 0,0 0 0,1 0 0,-1-1 0,0 0 0,1 1 0,-1-1 0,1-1 0,-1 1 0,1 0 0,0-1 0,0 0 0,0 1 0,0-1 0,-2-5 0,-3 0 0,1 1 0,-1-1 0,0 2 0,-1-1 0,0 1 0,0 0 0,0 1 0,-13-6 0,-13-9 0,-7-8-1365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5:0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18650 1602 24575,'-141'-7'0,"-268"-49"0,-50-4 0,310 48 7,-164-35-1,-146-55-91,286 61-98,-1486-291-2843,910 217 2632,-306-50-365,662 92 726,-124-21 1690,162 37-928,-727-89 1352,703 114-2081,-349-20 0,562 48 0,-338-21 0,-121-32 0,187-2 0,2 0 0,-368 52 0,426 11 0,-4746-4 0,5104 1 0,0 2 0,0 0 0,0 1 0,1 1 0,0 1 0,-27 11 0,22-7 0,0-2 0,-1 0 0,-32 4 0,2-6 0,23-3 0,0 2 0,-50 13 0,-243 71 0,19-13-1365,277-69-5461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4:3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18569 2054 24575,'-1856'0'0,"1777"-1"0,1-4 0,0-3 0,0-3 0,0-4 0,-94-30 0,-419-125 0,111-4 0,176 56 0,-159-72 0,19 8 0,419 173 0,-647-257 0,581 223 0,-208-111 0,242 120 0,0 4 0,-3 2 0,0 2 0,-1 3 0,-119-27 0,15 11 0,-96-19 0,175 41 0,42 8 0,1 2 0,-65-4 0,63 9 0,-56-12 0,-4 0 0,-94-9 0,95 9 0,-114-1 0,-2079 17 0,2186-7 0,-191-36 0,295 40 0,-541-100 0,476 91 0,-1 4 0,-101 3 0,93 3 0,-114-13 0,-182-38 0,259 39 0,1 4 0,-139 10 0,79 1 0,-2001-3 0,2111 3 0,1 3 0,-1 2 0,-84 23 0,-71 9 0,88-17 0,-97 6 0,138-19 0,-526 72 0,541-72 0,-132 21 0,128-20 0,0-4 0,-165-7 0,112-3 0,-1075 3-1365,1161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5:2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17041 125 24575,'0'-3'0,"0"1"0,0-1 0,-1 0 0,1 1 0,-1-1 0,0 0 0,1 1 0,-1-1 0,0 0 0,-1 1 0,1 0 0,0-1 0,-1 1 0,1 0 0,-1-1 0,0 1 0,0 0 0,1 0 0,-1 0 0,-1 1 0,1-1 0,0 0 0,0 1 0,-1 0 0,1-1 0,-1 1 0,1 0 0,-6-1 0,-7-2 0,1 1 0,-1 0 0,0 1 0,-20 0 0,14 1 0,-725-8 0,457 12 0,-18-2 0,-1324-17 0,-1180-11 0,1891 30 0,-9211-3-1365,10088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6:3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1642 1 24575,'-5'4'0,"1"-1"0,-1 1 0,0-1 0,0 0 0,0-1 0,0 1 0,0-1 0,-1 0 0,1 0 0,-1 0 0,-9 1 0,-68 4 0,70-6 0,-389 1 0,228-3 0,146 2 0,0 1 0,0 2 0,0 1 0,0 1 0,1 2 0,-36 14 0,3 3 0,-92 54 0,104-52 0,25-15 0,1 0 0,0 2 0,0 1 0,1 0 0,1 2 0,-32 33 0,35-30 0,1 1 0,1 0 0,2 1 0,0 0 0,1 1 0,1 1 0,1 0 0,1 0 0,-7 36 0,-25 98 0,27-109 0,1 1 0,-11 88 0,22 205 0,5-177 0,-3-154 0,1-1 0,1 1 0,0-1 0,1 0 0,0 1 0,1-1 0,0-1 0,1 1 0,0-1 0,0 1 0,1-2 0,11 15 0,-2-4 0,2-2 0,-1 0 0,2-1 0,0-1 0,22 14 0,20 4 0,-45-26 0,0 0 0,24 17 0,-14-6 0,-3-2 0,0 0 0,-1 1 0,-1 1 0,28 34 0,-40-40 0,1 0 0,1-1 0,0 0 0,1-1 0,0 0 0,1 0 0,0-2 0,0 1 0,1-1 0,1-1 0,-1-1 0,1 0 0,0 0 0,1-1 0,0-1 0,19 4 0,172 31 0,-129-23-59,-63-13-50,0 0 1,0-1-1,1 0 0,-1-1 0,0 0 0,1-1 0,0-1 0,-1-1 1,1 0-1,-1-1 0,21-4 0,-9-3-6717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6:3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11879 1926 24575,'0'5'0,"0"0"0,-1-1 0,1 1 0,-1-1 0,0 1 0,0-1 0,0 1 0,0-1 0,-1 0 0,0 0 0,0 0 0,0 0 0,-1 0 0,1 0 0,-1 0 0,0-1 0,0 1 0,0-1 0,0 0 0,-1 0 0,1 0 0,-1 0 0,0 0 0,1-1 0,-1 0 0,-1 0 0,-7 3 0,-9 1 0,0 0 0,0-2 0,-1 0 0,-38 1 0,-3 1 0,-321 26 0,-4-33 0,154-1 0,-1201 2 0,1359-3 0,1-2 0,-125-27 0,-141-54 0,175 41 0,-57-23 0,-25-6 0,-35-11 0,59 17 0,-168-38 0,300 74 0,1-5 0,-122-68 0,-79-34 0,234 116 0,0-4 0,2-1 0,-60-42 0,33 21 0,-2 3 0,-123-46 0,-58-28 0,236 103 0,-1 2 0,-1 1 0,0 1 0,-59-14 0,-4 6 0,2-4 0,-125-50 0,184 62 0,0 2 0,-1 1 0,0 2 0,-59-7 0,82 13 0,-1-1 0,1-1 0,0 0 0,0 0 0,-21-12 0,19 8 0,-2 1 0,-30-10 0,-205-62 0,19 6 0,8 2 0,180 60 0,-1 2 0,0 2 0,-54-1 0,74 5 0,0 0 0,0-2 0,0-1 0,-41-15 0,35 11 0,-2 0 0,-35-5 0,-40 6 0,-208 7 0,152 6 0,-1382-4 0,1482-4 0,0-2 0,-106-24 0,-24-4 0,-164 24-781,327 11 197,-3-1-6242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2:28:3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24575,'-3'2'0,"1"1"0,-1 0 0,1 0 0,-1-1 0,0 0 0,0 1 0,0-1 0,0 0 0,0-1 0,-1 1 0,1 0 0,-6 1 0,-7 5 0,-59 51 0,51-39 0,0-1 0,-40 24 0,58-40-97,0 1-1,0 0 1,1 0-1,0 0 1,0 1-1,0 0 1,0 0-1,1 0 1,-1 1-1,1-1 1,1 1-1,-1 0 0,-4 11 1,3-7-6729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5:34:08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2504 24575,'17'0'0,"0"0"0,0-2 0,-1 1 0,1-2 0,19-5 0,-31 7 0,-1-1 0,0 0 0,0 1 0,0-1 0,0 0 0,0-1 0,0 1 0,-1-1 0,1 0 0,-1 0 0,0 0 0,0 0 0,0 0 0,0-1 0,0 1 0,-1-1 0,0 0 0,1 0 0,-1 0 0,-1 0 0,1 0 0,-1 0 0,1 0 0,0-8 0,2-33 0,-1 0 0,-7-84 0,0 20 0,4 41 0,1-3 0,-3-1 0,-16-107 0,1 29 0,1 6 0,-10 16 0,8 43 0,3-1 0,-4-103 0,19 183 0,0 1 0,0-1 0,0 1 0,1-1 0,0 0 0,0 1 0,1-1 0,-1 1 0,1 0 0,0 0 0,1-1 0,-1 1 0,1 0 0,0 1 0,0-1 0,7-7 0,-1 4 0,-1 1 0,1 0 0,1 1 0,-1 0 0,1 1 0,0 0 0,16-6 0,212-75 0,-214 80 0,1 0 0,0 2 0,0 1 0,40 0 0,-32 2 0,60-11 0,-11 1 0,0 2 0,0 5 0,110 7 0,-43-1 0,958-2 0,-1074-1 0,-1-3 0,38-7 0,-35 4 0,55-2 0,-28 7 0,104-15 0,-88 7 0,0 4 0,146 7 0,-83 1 0,-74-5 0,66-11 0,59-3 0,-169 15 0,-1 0 0,37-9 0,32-4 0,-65 12 0,45-11 0,-46 8 0,48-5 0,85-10 0,-89 9 0,5-3 0,-49 9 0,1 1 0,45-2 0,-25 3 0,63-12 0,-36 4 0,8-1 0,-36 5 0,90-5 0,1598 14 0,-1511 16 0,-28-1 0,98 0 0,46 0 0,293 28 0,-369-21 0,-145-7 0,-67-8 0,55 1 0,-100-9 0,2 0 0,1 0 0,0 0 0,-1 1 0,1 0 0,0 1 0,-1-1 0,1 1 0,7 4 0,-15-6 0,0 0 0,1 0 0,-1 0 0,0 0 0,0 0 0,0 0 0,0 0 0,1 0 0,-1 0 0,0 0 0,0 0 0,0 0 0,0 0 0,1 0 0,-1 0 0,0 0 0,0 0 0,0 1 0,0-1 0,1 0 0,-1 0 0,0 0 0,0 0 0,0 0 0,0 0 0,0 1 0,0-1 0,0 0 0,1 0 0,-1 0 0,0 0 0,0 1 0,0-1 0,0 0 0,0 0 0,0 0 0,0 0 0,0 1 0,0-1 0,0 0 0,0 0 0,0 0 0,0 1 0,0-1 0,0 0 0,0 0 0,0 0 0,0 0 0,0 1 0,0-1 0,-1 0 0,1 0 0,0 0 0,0 0 0,0 1 0,-14 3 0,-21-3 0,23-3 0,0 0 0,1-1 0,-1 0 0,1-1 0,0 0 0,0-1 0,0 0 0,0 0 0,1-1 0,0-1 0,0 0 0,1 0 0,0-1 0,0 0 0,1-1 0,0 0 0,0 0 0,1 0 0,0-1 0,1 0 0,-6-12 0,-11-22 0,11 21 0,0 1 0,-1 0 0,-29-36 0,-15-15 0,53 67 0,-1-1 0,2 0 0,-1 0 0,1 0 0,0 0 0,0 0 0,1-1 0,0 1 0,-2-12 0,4 17 0,0 1 0,0 0 0,0 0 0,0 0 0,0 0 0,0 0 0,0-1 0,1 1 0,-1 0 0,0 0 0,1 0 0,-1 0 0,0 0 0,1 0 0,-1 0 0,1 0 0,0 0 0,-1 0 0,1 0 0,0 0 0,0 0 0,-1 0 0,1 1 0,0-1 0,0 0 0,0 1 0,0-1 0,0 0 0,1 0 0,1 1 0,1-1 0,-1 1 0,0-1 0,0 1 0,0 0 0,0 0 0,0 0 0,0 0 0,0 1 0,6 1 0,2 1 0,0 1 0,0 0 0,0 1 0,-1 0 0,10 7 0,29 28 0,-2 2 0,-1 3 0,-3 1 0,46 64 0,-12-16 0,-75-92 0,0 0 0,1 1 0,-1-1 0,-1 0 0,1 1 0,0 0 0,-1-1 0,1 1 0,-1 0 0,0 0 0,0-1 0,0 1 0,0 0 0,0 0 0,-1 0 0,1 0 0,-1 0 0,0 1 0,0-1 0,0 0 0,0 0 0,-1 3 0,-1-2 0,-1 0 0,1 0 0,-1 0 0,1 0 0,-1-1 0,0 1 0,0-1 0,-1 0 0,1 0 0,-1 0 0,0 0 0,1 0 0,-1-1 0,-5 3 0,-37 22 0,2 1 0,-47 40 0,62-43 0,-102 80 0,2-39-1365,112-56-5461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4:58:5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24575,'5081'0'-1365,"-5051"0"-5461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0T00:02:05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0,'42'0,"692"22,-581-8,434 20,-556-33,1 2,47 10,-44-6,58 4,403-10,-236-3,-226 4,1 1,38 9,-36-5,58 4,-60-8,0 1,0 3,46 13,-48-10,1-2,1-1,53 3,547-9,-291-3,-233-4,177-30,-88 7,-106 15,-53 6,68-3,-71 8,62-11,-62 7,60-4,627 10,-351 3,304-2,-611 3,68 12,50 3,594-17,-373-3,-361 4,74 14,-74-9,70 3,-114-10,61 0,0 3,87 14,-109-10,1-3,49 0,-61-4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0T00:02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7548 37,'-5'-3,"1"0,0-1,-1 2,0-1,1 1,-1-1,0 1,0 1,-1-1,1 1,-11-2,-64-2,61 5,-731-2,362 4,318-2,0 2,-99 17,93-9,0-4,-150-6,89-3,-2575 3,2687 2,0 0,-48 12,46-8,0-1,-35 2,56-7,-58 2,-107 16,89-8,-1-3,-152-8,86-2,-1224 3,1338-2,1-2,-1-2,1-1,-37-12,6 1,36 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0T00:02:10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1,'791'0,"-756"1,0 3,38 8,-36-5,58 3,-55-7,56 12,-56-8,59 3,350-9,-213-3,-206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3:4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11672 614 24575,'-48'-2'0,"-80"-14"0,-15-2 0,-586 11 0,414 10 0,-343-35 0,29-74 0,-242-15 0,461 76 0,-184-40 0,-44-5 0,1 35 0,310 37 0,-168-3 0,345 21 0,-192 25 0,-29 31 0,-186 22 0,-66 17 0,138-15 0,-1-47 0,387-29 0,-234 35 0,50-2 0,59-8 0,135-18 0,0-3 0,-167-9 0,117-2 0,-349 3-1365,453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9:03:5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18696 1071 24575,'-25'1'0,"0"2"0,-43 10 0,-12 1 0,-301-3 0,293-12 0,-13-4 0,-157-29 0,-18-2 0,-469 26 0,231 10 0,-320-79 0,559 32 0,95 14 0,-205-10 0,352 41 0,-372-20 0,3-30 0,355 40 0,-72-27 0,-25-6 0,-235-14 0,147 28 0,111 16 0,58 8 0,-91-22 0,62 8 0,-118-11 0,162 26 0,-22-7 0,0-4 0,1-2 0,-89-38 0,79 28 0,-154-38 0,-256-1 0,382 55 0,-5-5 0,-36-4 0,-46 5 0,-98-6 0,-91 2 0,-155-4 0,368 27 0,49 1 0,-222-22 0,-29-10 0,-2 30 0,129 2 0,-7154-3-1365,7354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AC8DD-1C00-462C-A4F8-5B296AABE62B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2303-0E4B-4883-A4D6-48BD17D5A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1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5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1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UNORDERED_ACCESS : GPU</a:t>
            </a:r>
            <a:r>
              <a:rPr lang="ko-KR" altLang="en-US" dirty="0"/>
              <a:t>에 </a:t>
            </a:r>
            <a:r>
              <a:rPr lang="en-US" altLang="ko-KR" dirty="0"/>
              <a:t>Write 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학기에서는</a:t>
            </a:r>
            <a:endParaRPr lang="en-US" altLang="ko-KR" dirty="0"/>
          </a:p>
          <a:p>
            <a:r>
              <a:rPr lang="en-US" altLang="ko-KR" dirty="0"/>
              <a:t>Render Target</a:t>
            </a:r>
            <a:r>
              <a:rPr lang="ko-KR" altLang="en-US" dirty="0"/>
              <a:t>을 여러 개 사용할 수 있음</a:t>
            </a:r>
            <a:endParaRPr lang="en-US" altLang="ko-KR" dirty="0"/>
          </a:p>
          <a:p>
            <a:r>
              <a:rPr lang="en-US" altLang="ko-KR" dirty="0"/>
              <a:t>OM</a:t>
            </a:r>
            <a:r>
              <a:rPr lang="ko-KR" altLang="en-US" dirty="0"/>
              <a:t>은 최대 </a:t>
            </a:r>
            <a:r>
              <a:rPr lang="en-US" altLang="ko-KR" dirty="0"/>
              <a:t>8</a:t>
            </a:r>
            <a:r>
              <a:rPr lang="ko-KR" altLang="en-US" dirty="0"/>
              <a:t>개 연결할 수 있음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ALLOW_RENDER_TARGET</a:t>
            </a:r>
            <a:r>
              <a:rPr lang="ko-KR" altLang="en-US" dirty="0">
                <a:sym typeface="Wingdings" panose="05000000000000000000" pitchFamily="2" charset="2"/>
              </a:rPr>
              <a:t>으로 해야 </a:t>
            </a:r>
            <a:r>
              <a:rPr lang="en-US" altLang="ko-KR" dirty="0">
                <a:sym typeface="Wingdings" panose="05000000000000000000" pitchFamily="2" charset="2"/>
              </a:rPr>
              <a:t>OM</a:t>
            </a:r>
            <a:r>
              <a:rPr lang="ko-KR" altLang="en-US" dirty="0">
                <a:sym typeface="Wingdings" panose="05000000000000000000" pitchFamily="2" charset="2"/>
              </a:rPr>
              <a:t>에 연결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23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0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UPLOAD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CPU write only</a:t>
            </a:r>
          </a:p>
          <a:p>
            <a:r>
              <a:rPr lang="en-US" altLang="ko-KR" dirty="0"/>
              <a:t>READ_BACK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CPU read only</a:t>
            </a:r>
          </a:p>
          <a:p>
            <a:endParaRPr lang="en-US" altLang="ko-KR" dirty="0"/>
          </a:p>
          <a:p>
            <a:r>
              <a:rPr lang="en-US" altLang="ko-KR" dirty="0"/>
              <a:t>Device =&gt; Create </a:t>
            </a:r>
            <a:r>
              <a:rPr lang="ko-KR" altLang="en-US" dirty="0"/>
              <a:t>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대부분은 </a:t>
            </a:r>
            <a:r>
              <a:rPr lang="en-US" altLang="ko-KR" dirty="0"/>
              <a:t>DEFAULT </a:t>
            </a:r>
            <a:r>
              <a:rPr lang="ko-KR" altLang="en-US" dirty="0" err="1"/>
              <a:t>힙으로</a:t>
            </a:r>
            <a:r>
              <a:rPr lang="ko-KR" altLang="en-US" dirty="0"/>
              <a:t> 만들고</a:t>
            </a:r>
            <a:endParaRPr lang="en-US" altLang="ko-KR" dirty="0"/>
          </a:p>
          <a:p>
            <a:r>
              <a:rPr lang="en-US" altLang="ko-KR" dirty="0"/>
              <a:t>UPLOAD </a:t>
            </a:r>
            <a:r>
              <a:rPr lang="ko-KR" altLang="en-US" dirty="0" err="1"/>
              <a:t>힙을</a:t>
            </a:r>
            <a:r>
              <a:rPr lang="ko-KR" altLang="en-US" dirty="0"/>
              <a:t> 만들어 </a:t>
            </a:r>
            <a:r>
              <a:rPr lang="en-US" altLang="ko-KR" dirty="0"/>
              <a:t>CPU</a:t>
            </a:r>
            <a:r>
              <a:rPr lang="ko-KR" altLang="en-US" dirty="0"/>
              <a:t>에서 </a:t>
            </a:r>
            <a:r>
              <a:rPr lang="en-US" altLang="ko-KR" dirty="0"/>
              <a:t>write </a:t>
            </a:r>
            <a:r>
              <a:rPr lang="ko-KR" altLang="en-US" dirty="0"/>
              <a:t>후 </a:t>
            </a:r>
            <a:r>
              <a:rPr lang="en-US" altLang="ko-KR" dirty="0"/>
              <a:t>copy resource(</a:t>
            </a:r>
            <a:r>
              <a:rPr lang="ko-KR" altLang="en-US" dirty="0"/>
              <a:t>리소스끼리 복사</a:t>
            </a:r>
            <a:r>
              <a:rPr lang="en-US" altLang="ko-KR" dirty="0"/>
              <a:t>, </a:t>
            </a:r>
            <a:r>
              <a:rPr lang="en-US" altLang="ko-KR" dirty="0" err="1"/>
              <a:t>GraphicsCommandList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DEFAULT </a:t>
            </a:r>
            <a:r>
              <a:rPr lang="ko-KR" altLang="en-US" dirty="0" err="1"/>
              <a:t>힙에</a:t>
            </a:r>
            <a:r>
              <a:rPr lang="ko-KR" altLang="en-US" dirty="0"/>
              <a:t> 넣는다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UPLOAD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en-US" altLang="ko-KR" dirty="0"/>
              <a:t>Release()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en-US" altLang="ko-KR" dirty="0" err="1"/>
              <a:t>CommandList</a:t>
            </a:r>
            <a:r>
              <a:rPr lang="ko-KR" altLang="en-US" dirty="0"/>
              <a:t>는 나중에 실행하므로 </a:t>
            </a:r>
            <a:r>
              <a:rPr lang="en-US" altLang="ko-KR" dirty="0"/>
              <a:t>UPLOAD </a:t>
            </a:r>
            <a:r>
              <a:rPr lang="ko-KR" altLang="en-US" dirty="0" err="1"/>
              <a:t>힙의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Release()</a:t>
            </a:r>
            <a:r>
              <a:rPr lang="ko-KR" altLang="en-US" dirty="0"/>
              <a:t>하면 안됨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Fence</a:t>
            </a:r>
            <a:r>
              <a:rPr lang="ko-KR" altLang="en-US" dirty="0"/>
              <a:t>로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를 동기화 후 </a:t>
            </a:r>
            <a:r>
              <a:rPr lang="en-US" altLang="ko-KR" dirty="0"/>
              <a:t>Release() </a:t>
            </a:r>
            <a:r>
              <a:rPr lang="ko-KR" altLang="en-US" dirty="0"/>
              <a:t>해야함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CPU</a:t>
            </a:r>
            <a:r>
              <a:rPr lang="ko-KR" altLang="en-US" dirty="0"/>
              <a:t>가 접근을 해야만 초기화 할 수 있기 때문에 </a:t>
            </a:r>
            <a:r>
              <a:rPr lang="en-US" altLang="ko-KR" dirty="0"/>
              <a:t>UPLOAD</a:t>
            </a:r>
            <a:r>
              <a:rPr lang="ko-KR" altLang="en-US" dirty="0"/>
              <a:t>로 </a:t>
            </a:r>
            <a:r>
              <a:rPr lang="en-US" altLang="ko-KR" dirty="0"/>
              <a:t>CPU</a:t>
            </a:r>
            <a:r>
              <a:rPr lang="ko-KR" altLang="en-US" dirty="0"/>
              <a:t>에서 쓰고</a:t>
            </a:r>
            <a:r>
              <a:rPr lang="en-US" altLang="ko-KR" dirty="0"/>
              <a:t> </a:t>
            </a:r>
            <a:r>
              <a:rPr lang="ko-KR" altLang="en-US" dirty="0"/>
              <a:t>이를 </a:t>
            </a:r>
            <a:r>
              <a:rPr lang="en-US" altLang="ko-KR" dirty="0"/>
              <a:t>DEFAULT</a:t>
            </a:r>
            <a:r>
              <a:rPr lang="ko-KR" altLang="en-US" dirty="0"/>
              <a:t>로 복사해 </a:t>
            </a:r>
            <a:r>
              <a:rPr lang="en-US" altLang="ko-KR" dirty="0"/>
              <a:t>DEFAULT TYPE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UPLOAD</a:t>
            </a:r>
            <a:r>
              <a:rPr lang="ko-KR" altLang="en-US" dirty="0"/>
              <a:t>나 </a:t>
            </a:r>
            <a:r>
              <a:rPr lang="en-US" altLang="ko-KR" dirty="0"/>
              <a:t>READBACK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/>
              <a:t>에 비해 성능 차이가 날 수 밖에 없음</a:t>
            </a:r>
            <a:r>
              <a:rPr lang="en-US" altLang="ko-KR" dirty="0"/>
              <a:t>(</a:t>
            </a:r>
            <a:r>
              <a:rPr lang="ko-KR" altLang="en-US" dirty="0"/>
              <a:t>확인하는 작업이 필요하기 </a:t>
            </a:r>
            <a:r>
              <a:rPr lang="ko-KR" altLang="en-US" dirty="0" err="1"/>
              <a:t>떄문</a:t>
            </a:r>
            <a:r>
              <a:rPr lang="en-US" altLang="ko-KR" dirty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READBACK</a:t>
            </a:r>
            <a:r>
              <a:rPr lang="ko-KR" altLang="en-US" dirty="0"/>
              <a:t>은 거의 화면 캡쳐 용도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World/Camera transform : UPLOAD (</a:t>
            </a:r>
            <a:r>
              <a:rPr lang="ko-KR" altLang="en-US" dirty="0"/>
              <a:t>주기적 갱신</a:t>
            </a:r>
            <a:r>
              <a:rPr lang="en-US" altLang="ko-KR" dirty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Projection/Screen transform : DEFAULT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PAGE -&gt; </a:t>
            </a:r>
            <a:r>
              <a:rPr lang="ko-KR" altLang="en-US" dirty="0"/>
              <a:t>가상 메모리 관리</a:t>
            </a:r>
            <a:r>
              <a:rPr lang="en-US" altLang="ko-KR" dirty="0"/>
              <a:t>, UNKNOWN =&gt; Default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POOL_UNKNOWN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자동으로 설정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6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6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4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2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8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0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6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03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4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4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94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7D20A-6DD5-FB65-4425-D98B9A0DB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8B77A0-D2A8-9602-CD31-0AF33D2B9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8BA7B-401D-1442-5E7E-FEA4E121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D941F-C371-1B32-3459-7A4109F2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6EE06-DDE9-FFFC-6D95-4D2E8BBD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0F48-0A35-9DC0-928D-36C2E0DD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6F49E-85AA-3039-DA35-D3EFE99A3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77413-D2B6-9F77-7B74-DE3C6E7B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1013D-B921-8D03-BFF1-CC59E59E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1EE0-3040-B51D-545D-93D8799C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2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07286-334F-598D-DB59-6A5B7FF21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3F155-8446-BD9F-C434-149F9F49D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8720B-B82D-6D5F-1BFA-9D70DB2D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3CEB5-0AF0-C9C7-9427-9DEAF6AF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A63F5-D0BD-AAFF-F241-78948FC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1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8004B-CA1C-85A6-1BD0-334A386E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AED8-4020-9535-5A4D-E247A8DE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92A44-AD18-C22E-EB1B-67CF085A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92291-221A-BF6A-2316-DF729CCB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7C0D6-30A4-68D1-6DF7-4A06D766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37F708-864F-4A5A-F026-63D0BCE45336}"/>
              </a:ext>
            </a:extLst>
          </p:cNvPr>
          <p:cNvSpPr/>
          <p:nvPr userDrawn="1"/>
        </p:nvSpPr>
        <p:spPr>
          <a:xfrm>
            <a:off x="0" y="777899"/>
            <a:ext cx="12192000" cy="163630"/>
          </a:xfrm>
          <a:prstGeom prst="rect">
            <a:avLst/>
          </a:prstGeom>
          <a:solidFill>
            <a:srgbClr val="26C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1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3F444-F0D5-5B47-E4E9-F0DCA151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BEEDD-01DD-C3A1-1E84-CDCB9EBC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B1A04-A534-7283-763E-5555F0F6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90C6D-C5BF-EF03-C256-89702D37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17A34-1881-77F1-26F9-550339D1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60BD2-84CB-D8F9-D3BE-E9E54A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AE386-5AC7-FB68-B529-1A6BED6DA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BD7683-4A0D-B164-C1C0-8B695EF6E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0FFA5-741E-94BA-82ED-FBAE0C1B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7837C-25DD-8027-7F5A-5D91A0D4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2349E9-6000-13EC-1DEB-C143BE3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C402-3FBF-EC4A-5A66-4747A6F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10984-381D-40C1-1A25-01DF86DEF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081D5-ED65-00BA-3F5A-6AA2EEA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D9687-EEEF-46F3-CEA5-151097B0F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F14726-22B1-641D-17F0-86EF10206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CFBAD6-3E12-6C29-FE0E-051FA43B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0BFFE-FD00-54A6-36D2-EEE162D8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B565E7-E923-AEBD-8825-ED053EE6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3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9CB09-6511-C77E-56AC-4B0707DC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D126B0-EE90-6530-66F5-05EC57B2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01872-E0A7-F763-F277-EBF75902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EA5BD2-54AC-73E9-5D79-7F0CA6C4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3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B27C8-9FD9-6AFF-1B07-7DB1DDB9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7E5A83-D24E-F181-1100-4406928A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CC848-D35C-AA3F-7557-93ACFB9F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2DA7-7D50-8CB7-7EA4-217D6F20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FDFF5-38BF-AD73-F8CB-3E22C8BF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1667D9-D962-67CB-DBD4-614AE2314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D343C0-481A-D4E4-D376-33264970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309FB-C03A-1412-B68B-7FB998D3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953AE8-9A5C-BE15-A1F3-525969F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63C74-2A12-8E23-AE4A-225EA125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B63BB4-B92F-A43C-2B84-C9A7C7D2D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BAE52-FD1D-AD72-9FA5-91EC91B19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8339A-1E06-31F5-4AF4-A5D785FC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84B89A-6DF9-C209-347A-6525FF90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8FCAF-AB93-4260-9555-B649282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5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2EE5-02CB-76FA-8917-0664DFBA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6A88E-9F3E-85C7-4AA9-3D2CE1C14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13D4F-E181-D6D9-69BD-AF7349D83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5E4-BEA9-4DC7-AD4B-08929F52DA9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0EEF5-1595-AE7C-3AD2-0E2FA422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39487-9EA9-BC97-B9A3-79303124A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customXml" Target="../ink/ink7.xm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70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customXml" Target="../ink/ink9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customXml" Target="../ink/ink10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customXml" Target="../ink/ink1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81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83.pn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rcRect t="11754"/>
          <a:stretch/>
        </p:blipFill>
        <p:spPr>
          <a:xfrm>
            <a:off x="0" y="806116"/>
            <a:ext cx="9144000" cy="6051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A2F62-723D-93A6-BE24-A67116C7768F}"/>
              </a:ext>
            </a:extLst>
          </p:cNvPr>
          <p:cNvSpPr txBox="1"/>
          <p:nvPr/>
        </p:nvSpPr>
        <p:spPr>
          <a:xfrm>
            <a:off x="165935" y="0"/>
            <a:ext cx="11860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상태가 달라져야 다양하게 그릴 수 있음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상태 머신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 : 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설정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최대한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줄여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Overhead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줄여야 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 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동일한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줄인다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Batch)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Draw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그림을 그리는 명령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12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 Object ( Component Object Model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49" y="1042778"/>
            <a:ext cx="11860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24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ComPtr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소멸자에서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Release()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스마트 포인터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Get()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pointer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GetAddressOf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== &amp;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Release()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다른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thread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해당 객체의 참조 계수를 감소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안전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or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미리 해제하고자 할 경우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475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65935" y="2321004"/>
            <a:ext cx="1186012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600" b="1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DXGI</a:t>
            </a:r>
          </a:p>
        </p:txBody>
      </p:sp>
    </p:spTree>
    <p:extLst>
      <p:ext uri="{BB962C8B-B14F-4D97-AF65-F5344CB8AC3E}">
        <p14:creationId xmlns:p14="http://schemas.microsoft.com/office/powerpoint/2010/main" val="420965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DXGI ( DirectX Graphics Infrastructure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50" y="1042778"/>
            <a:ext cx="118601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DirectX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런타임에 독립적인 </a:t>
            </a:r>
            <a:r>
              <a:rPr lang="ko-KR" altLang="en-US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저수준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작업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관리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드라이버에 상관없이 사용할 수 있도록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공통적인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Framework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제공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새로운 그래픽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lib(DirectX)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나와도 변하지 않을 수 있도록 구성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Windows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운영체제가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DirectX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장치와 상호작용하여 출력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하기 위해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핵심적으로 필요한 기본적인 내용들을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lib(DLL)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만들어놓은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계층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DirectX Graphics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함께 사용됨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Graphic Adapter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검색 및 선택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(=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Hardware Adapter)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다중 모니터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그래픽카드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지원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Display Mode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설정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해상도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주사율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등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Windows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화면과 그래픽 카드간 통신 관리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49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DXGI ( DirectX Graphics Infrastructure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7218F-931F-A83C-E247-B320D046AA0E}"/>
              </a:ext>
            </a:extLst>
          </p:cNvPr>
          <p:cNvPicPr/>
          <p:nvPr/>
        </p:nvPicPr>
        <p:blipFill rotWithShape="1">
          <a:blip r:embed="rId2"/>
          <a:srcRect t="10458"/>
          <a:stretch/>
        </p:blipFill>
        <p:spPr>
          <a:xfrm>
            <a:off x="53546" y="951470"/>
            <a:ext cx="8662086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2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DXGI ( DirectX Graphics Infrastructure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E07F98-5145-8D23-8A53-636B817F1F30}"/>
              </a:ext>
            </a:extLst>
          </p:cNvPr>
          <p:cNvPicPr/>
          <p:nvPr/>
        </p:nvPicPr>
        <p:blipFill rotWithShape="1">
          <a:blip r:embed="rId3"/>
          <a:srcRect t="13513"/>
          <a:stretch/>
        </p:blipFill>
        <p:spPr>
          <a:xfrm>
            <a:off x="0" y="1966108"/>
            <a:ext cx="6467920" cy="4110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BAC5C-4757-E33F-78F5-169ACCC80596}"/>
              </a:ext>
            </a:extLst>
          </p:cNvPr>
          <p:cNvSpPr txBox="1"/>
          <p:nvPr/>
        </p:nvSpPr>
        <p:spPr>
          <a:xfrm>
            <a:off x="1" y="104277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IDXGIFactory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만들어야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만들 수 있음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후면 버퍼를 </a:t>
            </a:r>
            <a:r>
              <a:rPr lang="en-US" altLang="ko-KR" b="1" dirty="0">
                <a:solidFill>
                  <a:srgbClr val="00B05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사용 </a:t>
            </a:r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EumAdapters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Adapter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연결된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Graphic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들을 열거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할 수 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각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정보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가져와 그래픽 카드 이름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VRAM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용량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드라이버 버전 등의 정보를 얻는다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E3275-4E90-CDBD-D482-FEC83C5E555B}"/>
              </a:ext>
            </a:extLst>
          </p:cNvPr>
          <p:cNvSpPr txBox="1"/>
          <p:nvPr/>
        </p:nvSpPr>
        <p:spPr>
          <a:xfrm>
            <a:off x="7240955" y="2037386"/>
            <a:ext cx="45263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CreateDXGIFactory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   DXGI 1.0</a:t>
            </a: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(~Windows7)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CreateDXGIFactory1  DXGI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1.1</a:t>
            </a: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(Windows7~)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CreateDXGIFactory2  DXGI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1.2</a:t>
            </a: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(Windows8~)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DXGI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버전에 따라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Windows OS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버전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따라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EnumOutputs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연결된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Output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열거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E21B97-B10E-21CC-307C-A085F6E7F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2" y="6266500"/>
            <a:ext cx="7011378" cy="27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B3D6A-7327-590F-9C20-E0E2A5E031CB}"/>
              </a:ext>
            </a:extLst>
          </p:cNvPr>
          <p:cNvSpPr txBox="1"/>
          <p:nvPr/>
        </p:nvSpPr>
        <p:spPr>
          <a:xfrm>
            <a:off x="7093440" y="6191231"/>
            <a:ext cx="4526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윈도우 핸들과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연결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Display driver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통신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6ECF29E-7941-92BE-6F75-7073D272DD97}"/>
              </a:ext>
            </a:extLst>
          </p:cNvPr>
          <p:cNvCxnSpPr/>
          <p:nvPr/>
        </p:nvCxnSpPr>
        <p:spPr>
          <a:xfrm>
            <a:off x="4958861" y="6537842"/>
            <a:ext cx="7268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86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DXGI ( DirectX Graphics Infrastructure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BAC5C-4757-E33F-78F5-169ACCC80596}"/>
              </a:ext>
            </a:extLst>
          </p:cNvPr>
          <p:cNvSpPr txBox="1"/>
          <p:nvPr/>
        </p:nvSpPr>
        <p:spPr>
          <a:xfrm>
            <a:off x="1" y="1042778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Device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  <a:p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CreateDXGIFactory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Factory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Factory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EnumAdapters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목록 가져오기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GetDesc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확인해 원하는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선택 가능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D3DCreateDevice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대한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MSAA ]</a:t>
            </a:r>
          </a:p>
          <a:p>
            <a:r>
              <a:rPr lang="en-US" altLang="ko-KR" b="1" dirty="0">
                <a:solidFill>
                  <a:srgbClr val="00B05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D3D12_FEATURE_DATA_MULTISAMPLE_QUALITY_LEVELS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MSAA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설정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CheckFeatureSupport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MSAA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품질 수준을 점검해 지원 가능한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Quality level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재설정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Fence ]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CreateFence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생성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977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DXGI ( DirectX Graphics Infrastructure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042778"/>
            <a:ext cx="1186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대부분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 Class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GetDesc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</a:t>
            </a:r>
            <a:r>
              <a:rPr lang="ko-KR" altLang="en-US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함수</a:t>
            </a:r>
            <a:r>
              <a:rPr lang="ko-KR" altLang="en-US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존재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정보들을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return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3145F0-3997-4443-7694-95929E95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89416"/>
            <a:ext cx="8601847" cy="51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3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D3DCreateDevice()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2432428"/>
            <a:ext cx="118601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18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pAdapter</a:t>
            </a:r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nullptr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== 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(default)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18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MinimunFeatureLevel</a:t>
            </a:r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기능 수준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기능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(functionality)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집합을 정의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상위 수준은 하위 수준을 완전히 포함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다양한 그래픽 카드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따라 일정 수준의 기능을 구현해야 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18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ppDevice</a:t>
            </a:r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return 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nullptr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일 경우 성공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실패 여부만 확인하는 용도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5CF616-2CFE-9015-6A6C-31369E6F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7" y="1042963"/>
            <a:ext cx="4020111" cy="13908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B98E6-BB24-82FF-B12E-5E7A70C4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40" y="989378"/>
            <a:ext cx="2994477" cy="1902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22303E-5134-A5E4-0F6A-32DE968A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35" y="6413140"/>
            <a:ext cx="6496957" cy="22863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2697ED-9B24-8C42-5E8F-62B67666B4D0}"/>
              </a:ext>
            </a:extLst>
          </p:cNvPr>
          <p:cNvGrpSpPr/>
          <p:nvPr/>
        </p:nvGrpSpPr>
        <p:grpSpPr>
          <a:xfrm>
            <a:off x="165935" y="5361455"/>
            <a:ext cx="11860129" cy="923330"/>
            <a:chOff x="165935" y="5970759"/>
            <a:chExt cx="11860129" cy="9233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E1C0A11-6F0C-1C38-8999-D6BB26A4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598" y="6055766"/>
              <a:ext cx="4324954" cy="2381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69586C-9C7E-309B-2F10-660809B57F56}"/>
                </a:ext>
              </a:extLst>
            </p:cNvPr>
            <p:cNvSpPr txBox="1"/>
            <p:nvPr/>
          </p:nvSpPr>
          <p:spPr>
            <a:xfrm>
              <a:off x="165935" y="5970759"/>
              <a:ext cx="1186012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[ WARP ]</a:t>
              </a:r>
            </a:p>
            <a:p>
              <a:r>
                <a:rPr lang="en-US" altLang="ko-KR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- </a:t>
              </a:r>
              <a:r>
                <a:rPr lang="ko-KR" altLang="en-US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그래픽 카드가 없어도 그래픽 작업을 수행할 수 있도록 모든 </a:t>
              </a:r>
              <a:r>
                <a:rPr lang="ko-KR" altLang="en-US" dirty="0">
                  <a:latin typeface="HY중고딕" panose="02030600000101010101" pitchFamily="18" charset="-127"/>
                  <a:ea typeface="HY중고딕" panose="02030600000101010101" pitchFamily="18" charset="-127"/>
                  <a:sym typeface="Wingdings" panose="05000000000000000000" pitchFamily="2" charset="2"/>
                </a:rPr>
                <a:t>그래픽 카드들을 표준화 해서 만든 </a:t>
              </a:r>
              <a:r>
                <a:rPr lang="en-US" altLang="ko-KR" dirty="0">
                  <a:latin typeface="HY중고딕" panose="02030600000101010101" pitchFamily="18" charset="-127"/>
                  <a:ea typeface="HY중고딕" panose="02030600000101010101" pitchFamily="18" charset="-127"/>
                  <a:sym typeface="Wingdings" panose="05000000000000000000" pitchFamily="2" charset="2"/>
                </a:rPr>
                <a:t>Software Rasterizer  Warp Device(Adapter)  CPU</a:t>
              </a:r>
              <a:r>
                <a:rPr lang="ko-KR" altLang="en-US" dirty="0">
                  <a:latin typeface="HY중고딕" panose="02030600000101010101" pitchFamily="18" charset="-127"/>
                  <a:ea typeface="HY중고딕" panose="02030600000101010101" pitchFamily="18" charset="-127"/>
                  <a:sym typeface="Wingdings" panose="05000000000000000000" pitchFamily="2" charset="2"/>
                </a:rPr>
                <a:t>를 통해 </a:t>
              </a:r>
              <a:r>
                <a:rPr lang="en-US" altLang="ko-KR" dirty="0">
                  <a:latin typeface="HY중고딕" panose="02030600000101010101" pitchFamily="18" charset="-127"/>
                  <a:ea typeface="HY중고딕" panose="02030600000101010101" pitchFamily="18" charset="-127"/>
                  <a:sym typeface="Wingdings" panose="05000000000000000000" pitchFamily="2" charset="2"/>
                </a:rPr>
                <a:t>Software</a:t>
              </a:r>
              <a:r>
                <a:rPr lang="ko-KR" altLang="en-US" dirty="0">
                  <a:latin typeface="HY중고딕" panose="02030600000101010101" pitchFamily="18" charset="-127"/>
                  <a:ea typeface="HY중고딕" panose="02030600000101010101" pitchFamily="18" charset="-127"/>
                  <a:sym typeface="Wingdings" panose="05000000000000000000" pitchFamily="2" charset="2"/>
                </a:rPr>
                <a:t>적으로 사용</a:t>
              </a:r>
              <a:endPara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42429D5-CB7C-7755-F81C-CDA258F0C748}"/>
                  </a:ext>
                </a:extLst>
              </p14:cNvPr>
              <p14:cNvContentPartPr/>
              <p14:nvPr/>
            </p14:nvContentPartPr>
            <p14:xfrm>
              <a:off x="2943355" y="1065265"/>
              <a:ext cx="5857920" cy="23929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42429D5-CB7C-7755-F81C-CDA258F0C7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4715" y="1056625"/>
                <a:ext cx="5875560" cy="24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52ED24F-86AE-4E2A-FF4A-E4152D82520B}"/>
                  </a:ext>
                </a:extLst>
              </p14:cNvPr>
              <p14:cNvContentPartPr/>
              <p14:nvPr/>
            </p14:nvContentPartPr>
            <p14:xfrm>
              <a:off x="8677075" y="1120705"/>
              <a:ext cx="116640" cy="97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52ED24F-86AE-4E2A-FF4A-E4152D8252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8075" y="1112065"/>
                <a:ext cx="13428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17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DXGI_SWAP_CHAIN_DESC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2A38-263C-D6B4-E175-7F458D2E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5" y="1052181"/>
            <a:ext cx="2705478" cy="1705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B82A6-5112-0858-9F6A-FBB8EB46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50" y="1052181"/>
            <a:ext cx="3353268" cy="1343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4C85BF-09E8-44DE-7551-F6D69CA57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50" y="2539383"/>
            <a:ext cx="2353003" cy="6954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AE5D1A-2CCB-05E6-ACF8-A32127702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950" y="3299255"/>
            <a:ext cx="3467584" cy="2010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43D33C-98D5-BEAD-9E55-2C30E7612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78" y="5437244"/>
            <a:ext cx="4553585" cy="1171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A573A-3F30-3FAA-EDC5-9581CE4600F6}"/>
              </a:ext>
            </a:extLst>
          </p:cNvPr>
          <p:cNvSpPr txBox="1"/>
          <p:nvPr/>
        </p:nvSpPr>
        <p:spPr>
          <a:xfrm>
            <a:off x="66553" y="5448173"/>
            <a:ext cx="1101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HY견명조" panose="02030600000101010101" pitchFamily="18" charset="-127"/>
                <a:sym typeface="Wingdings" panose="05000000000000000000" pitchFamily="2" charset="2"/>
              </a:rPr>
              <a:t>Flags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HY견명조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773DD3-67D9-5ADD-1874-6DB78D001BDF}"/>
              </a:ext>
            </a:extLst>
          </p:cNvPr>
          <p:cNvSpPr txBox="1"/>
          <p:nvPr/>
        </p:nvSpPr>
        <p:spPr>
          <a:xfrm>
            <a:off x="5421363" y="5592226"/>
            <a:ext cx="66017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Display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어떤 방향으로 회전되지 않음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화면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(Display)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모드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(Mode)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변경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(Switch)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하는 것을 허용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GDI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호환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Display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해상도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주사율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색상 깊이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등이 포함됨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3783A-E4A4-C317-3ED2-07B64A2CA99C}"/>
              </a:ext>
            </a:extLst>
          </p:cNvPr>
          <p:cNvSpPr txBox="1"/>
          <p:nvPr/>
        </p:nvSpPr>
        <p:spPr>
          <a:xfrm>
            <a:off x="6803795" y="1052181"/>
            <a:ext cx="52193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[ Enum / UINT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 무슨 차이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? ]</a:t>
            </a:r>
          </a:p>
          <a:p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- Enum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은 지정된 타입만 가능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- UINT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Bitwise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연산 가능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1A36-B694-626D-BFC8-948A8CEBB6E4}"/>
              </a:ext>
            </a:extLst>
          </p:cNvPr>
          <p:cNvSpPr txBox="1"/>
          <p:nvPr/>
        </p:nvSpPr>
        <p:spPr>
          <a:xfrm>
            <a:off x="7608277" y="4390048"/>
            <a:ext cx="4414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Flag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사용하지 않으면 전체화면모드로만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생성 가능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EFD004-37A3-4E1D-FA5A-6C322E7E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6892" y="4260256"/>
            <a:ext cx="3477110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DXGI_SAMPLE_DESC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166842"/>
            <a:ext cx="116991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Anti-Aliasing ]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계단 현상을 방지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software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적 방법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MSAA ]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지원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픽셀에 대해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개의 샘플링 포인트를 생성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평균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Polygon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가장자리 부분에서 더 많은 샘플링 수행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Depth-Test ]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개 픽셀에 대해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한 번만 수행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Quality : 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은 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최대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32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                 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샘플링 위치에 대해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더 복잡한 샘플링 패턴을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</a:t>
            </a:r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SAA ]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픽셀을 더 많은 픽셀로 만들어 그림을 그린다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 4x  4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확대된 이미지에서 각 픽셀에 대해 더 많은 샘플링 수행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평균을 내서 한 픽셀로 다시 축소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각각 확대된 픽셀에 대해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호출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PS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여러 번 수행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속도 저하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4C85BF-09E8-44DE-7551-F6D69CA5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287" y="1166842"/>
            <a:ext cx="3052263" cy="9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87650-0E7C-D6AD-4ABE-5B17FF07FCF0}"/>
              </a:ext>
            </a:extLst>
          </p:cNvPr>
          <p:cNvSpPr txBox="1"/>
          <p:nvPr/>
        </p:nvSpPr>
        <p:spPr>
          <a:xfrm>
            <a:off x="0" y="5849166"/>
            <a:ext cx="779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00B05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ID3D12Resource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Video Memory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나타내는 기본적 인터페이스</a:t>
            </a:r>
            <a:endParaRPr lang="en-US" altLang="ko-KR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Buffer, Texture, Render Target, Depth-Stencil, ...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85E794-60E5-6A25-56A7-1470635E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5168" cy="5849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7C1B6-2A2C-6479-D172-4265B26822ED}"/>
              </a:ext>
            </a:extLst>
          </p:cNvPr>
          <p:cNvSpPr txBox="1"/>
          <p:nvPr/>
        </p:nvSpPr>
        <p:spPr>
          <a:xfrm>
            <a:off x="5263662" y="3429000"/>
            <a:ext cx="7795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ID3D12ComputeCommandList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ID3D12CopyCommandList</a:t>
            </a:r>
          </a:p>
        </p:txBody>
      </p:sp>
    </p:spTree>
    <p:extLst>
      <p:ext uri="{BB962C8B-B14F-4D97-AF65-F5344CB8AC3E}">
        <p14:creationId xmlns:p14="http://schemas.microsoft.com/office/powerpoint/2010/main" val="49058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444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DXGI_USAGE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166842"/>
            <a:ext cx="116991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RENDER_TARGET_OUTPUT ]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Render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target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으로 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Redering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결과 저장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SHADER_INPUT ]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Shader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Shader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textur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buffer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읽을 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BACK_BUFFER ]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SHARED ]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다른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process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공유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6C604-0BC6-01A8-4248-9B6BC05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988" y="1025612"/>
            <a:ext cx="3467584" cy="201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AE1539-22CA-2DE5-7124-8BBF7E30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460" y="3176898"/>
            <a:ext cx="492511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FF000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CheckFeatureSupport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166842"/>
            <a:ext cx="11699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FEATURE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지원하는지 확인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8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18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D3D12_FEATURE_MULTISAMPLE_QUALITY_LEVELS </a:t>
            </a:r>
            <a:r>
              <a:rPr lang="en-US" altLang="ko-KR" sz="18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Multi-Sampling Quality level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지원하는지 확인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3B5BF-76B9-BC44-9480-A46FB384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546" y="1075611"/>
            <a:ext cx="3077004" cy="828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DD3B9-029A-2D4A-6C43-6BBC7895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29" y="1995633"/>
            <a:ext cx="3553321" cy="1505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6FFFC0-01DB-9A39-5F02-FC8CDCDC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31" y="3592024"/>
            <a:ext cx="568721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DXGI_SWAP_EFFECT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166842"/>
            <a:ext cx="116991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옵션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버퍼를 전면 버퍼로 옮기고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 메모리 내용을 유지할 것인가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FLIP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전체화면일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하드웨어적으로 버퍼를 한 번에 옮김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DISCARD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 유지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 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메모리를 유지하기 위한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read&amp;write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작업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 &amp;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새로운 버퍼를 할당해 사용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훨씬 빠르게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SEQUENTIAL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이전 버퍼 재사용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내용을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번부터 순차적으로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할 경우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63304-8F83-3071-1EC0-D8BF0B3E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914" y="1109689"/>
            <a:ext cx="276263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171450" y="1097949"/>
            <a:ext cx="11699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Rendering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할 수 있는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버퍼의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list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있음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윈도우 크기 변경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 err="1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ResizeTarget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en-US" altLang="ko-KR" b="1" dirty="0" err="1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ResizeBuffers</a:t>
            </a:r>
            <a:endParaRPr lang="en-US" altLang="ko-KR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8B1437-E3E2-271A-672F-DF5550C8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58" y="2090172"/>
            <a:ext cx="8086442" cy="47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1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0" y="3427661"/>
            <a:ext cx="11699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GetBuffer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Render Target Buffer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buffer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return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Create~View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만들어주는 함수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실제 데이터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보여주는 객체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RTV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rendering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결과를 보여줌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생성하기 위해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사용하기도 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Discriptor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video memory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있는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배열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내용인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memory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설명하는 구조체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이렇게 만들어 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Pipeline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하면 후면 버퍼에 그림을 그릴 수 있는 상태가 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9F34D-E584-2934-F71A-DCF74D017FA4}"/>
              </a:ext>
            </a:extLst>
          </p:cNvPr>
          <p:cNvGrpSpPr/>
          <p:nvPr/>
        </p:nvGrpSpPr>
        <p:grpSpPr>
          <a:xfrm>
            <a:off x="93784" y="1054030"/>
            <a:ext cx="9040487" cy="2257740"/>
            <a:chOff x="93784" y="1054030"/>
            <a:chExt cx="9040487" cy="22577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906925-91FD-3377-DCFE-D3307E95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84" y="1054030"/>
              <a:ext cx="9040487" cy="225774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EDB6D2-834E-A0E3-A368-A3ED63F8D87B}"/>
                </a:ext>
              </a:extLst>
            </p:cNvPr>
            <p:cNvSpPr/>
            <p:nvPr/>
          </p:nvSpPr>
          <p:spPr>
            <a:xfrm>
              <a:off x="4103077" y="1699846"/>
              <a:ext cx="4806461" cy="2579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967238-7B29-709A-2DD7-F5BF617326A1}"/>
              </a:ext>
            </a:extLst>
          </p:cNvPr>
          <p:cNvSpPr txBox="1"/>
          <p:nvPr/>
        </p:nvSpPr>
        <p:spPr>
          <a:xfrm>
            <a:off x="9107890" y="169984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91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38824" y="4386840"/>
            <a:ext cx="116991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SyncInterval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수직 회귀가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 째 되면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Presnet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0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바로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속도는 빠르나 화면 찢어짐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(Tearing)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현상 발생 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일반적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2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이상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프레임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drop/lag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현상을 줄임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모션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블러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제거 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4A5F09-1ACE-8C19-1072-33980450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4" y="951173"/>
            <a:ext cx="9069066" cy="3267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D4A03B-C7CB-AB42-077C-A95863A1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158" y="3427633"/>
            <a:ext cx="2972018" cy="3267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6677F1-1CC1-646D-AD8C-F12089E0B2A8}"/>
              </a:ext>
            </a:extLst>
          </p:cNvPr>
          <p:cNvSpPr txBox="1"/>
          <p:nvPr/>
        </p:nvSpPr>
        <p:spPr>
          <a:xfrm>
            <a:off x="9181158" y="1974154"/>
            <a:ext cx="2687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Vsync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(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수직동기화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C3B829-292D-6F2D-7B7B-A1132520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6447692"/>
            <a:ext cx="7005801" cy="3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19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IDXGIFactory:CreateSwapChain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()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AE028-A2EC-E3BB-6F1A-A3A0A53E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18458"/>
            <a:ext cx="9078592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IDXGIFactory:CreateSwapChainForHwnd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()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813CB-3F6D-AAF5-D224-E58044687E3F}"/>
              </a:ext>
            </a:extLst>
          </p:cNvPr>
          <p:cNvSpPr txBox="1"/>
          <p:nvPr/>
        </p:nvSpPr>
        <p:spPr>
          <a:xfrm>
            <a:off x="0" y="5156724"/>
            <a:ext cx="116991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Stereo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입체 모니터 사용 여부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우 다른 이미지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가장 많이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ALPHA_MODE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알파 채널을 사용해 다른 컨텐츠 제공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(Fade In/Out, Alpha Blending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등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6C577-2010-851B-928A-6639F7AE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833"/>
            <a:ext cx="6799385" cy="4210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572F0-5DC3-667A-351A-A6CF6D4A77E2}"/>
              </a:ext>
            </a:extLst>
          </p:cNvPr>
          <p:cNvSpPr txBox="1"/>
          <p:nvPr/>
        </p:nvSpPr>
        <p:spPr>
          <a:xfrm>
            <a:off x="7080739" y="993833"/>
            <a:ext cx="40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Stereo, ALPHA_MOED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추가됨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8928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IDXGISwapChain1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913C3-5402-C3B9-D549-A026C1F1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62167"/>
            <a:ext cx="909764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43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::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(Get/Set)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FullScreenState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0" y="5156724"/>
            <a:ext cx="1169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진정한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FullScreen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은 픽셀의 크기가 커지는 것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마우스의 크기가 커진다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A5066E-56ED-C939-81F7-A730CCC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928603"/>
            <a:ext cx="911669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Frame Buffer, Color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프레임 버퍼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모니터로 출력할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VM(Video Memory)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영역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색상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RGBA)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XMCOLOR   : 32bit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(8bit * 4)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XMVECTOR : 128bit (32 * 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B99FC-5436-748C-B61C-9E5D43A6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1" y="3129626"/>
            <a:ext cx="345805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7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161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ResizeBuffers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 (</a:t>
            </a:r>
            <a:r>
              <a:rPr lang="ko-KR" altLang="en-US" sz="3200" b="1" dirty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  <a:sym typeface="Wingdings" panose="05000000000000000000" pitchFamily="2" charset="2"/>
              </a:rPr>
              <a:t>후면 버퍼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171450" y="3016806"/>
            <a:ext cx="1169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기존 후면 버퍼를 삭제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새로운 후면 버퍼 생성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65E2E1-18A6-4047-0BD3-C1570AE6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61112"/>
            <a:ext cx="908811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1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02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IDXGISwapChain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ResizeTarget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 (</a:t>
            </a:r>
            <a:r>
              <a:rPr lang="ko-KR" altLang="en-US" sz="3200" b="1" dirty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  <a:sym typeface="Wingdings" panose="05000000000000000000" pitchFamily="2" charset="2"/>
              </a:rPr>
              <a:t>출력 대상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0" y="1018577"/>
            <a:ext cx="116991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출력 대상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(Target;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버퍼가 표시될 대상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크기를 조정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윈도우 크기 변경 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Target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크기도 변경되야 할 때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RefreshRate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멤버를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으로 설정하고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ResizeTarget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다시 호출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DXGI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자동으로 계산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계산된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Rate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일치하지 않으면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전체화면 모드에서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 Flip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대신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Blit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수행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flicker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방지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E16ED0-4AEE-36A7-20F8-2DEBF0527BAD}"/>
              </a:ext>
            </a:extLst>
          </p:cNvPr>
          <p:cNvGrpSpPr/>
          <p:nvPr/>
        </p:nvGrpSpPr>
        <p:grpSpPr>
          <a:xfrm>
            <a:off x="171450" y="2618084"/>
            <a:ext cx="12289470" cy="3798622"/>
            <a:chOff x="171450" y="1070638"/>
            <a:chExt cx="12289470" cy="37986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259B13-8804-7D71-FC5C-0474CDBD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1070638"/>
              <a:ext cx="9030960" cy="163852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955762-ADD9-1C0A-7650-DED9CEC2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" y="2878257"/>
              <a:ext cx="4324954" cy="17814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E3785AC-6A60-0C03-32FD-04FBFADB3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0066" y="2878257"/>
              <a:ext cx="7230484" cy="199100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3876E2-D317-1B9B-9E8B-530D3A4C4023}"/>
                </a:ext>
              </a:extLst>
            </p:cNvPr>
            <p:cNvSpPr/>
            <p:nvPr/>
          </p:nvSpPr>
          <p:spPr>
            <a:xfrm>
              <a:off x="2379785" y="2227385"/>
              <a:ext cx="6670430" cy="481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A84C-FCAA-33F3-E30C-B3CDF80A97D3}"/>
                </a:ext>
              </a:extLst>
            </p:cNvPr>
            <p:cNvSpPr txBox="1"/>
            <p:nvPr/>
          </p:nvSpPr>
          <p:spPr>
            <a:xfrm>
              <a:off x="9202410" y="2299046"/>
              <a:ext cx="32585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HY견명조" panose="02030600000101010101" pitchFamily="18" charset="-127"/>
                  <a:ea typeface="HY견명조" panose="02030600000101010101" pitchFamily="18" charset="-127"/>
                  <a:sym typeface="Wingdings" panose="05000000000000000000" pitchFamily="2" charset="2"/>
                </a:rPr>
                <a:t>Flag</a:t>
              </a:r>
              <a:r>
                <a:rPr lang="ko-KR" altLang="en-US" dirty="0">
                  <a:latin typeface="HY견명조" panose="02030600000101010101" pitchFamily="18" charset="-127"/>
                  <a:ea typeface="HY견명조" panose="02030600000101010101" pitchFamily="18" charset="-127"/>
                  <a:sym typeface="Wingdings" panose="05000000000000000000" pitchFamily="2" charset="2"/>
                </a:rPr>
                <a:t>가 설정되어 있어야 함</a:t>
              </a:r>
              <a:endParaRPr lang="en-US" altLang="ko-KR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962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475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Swap</a:t>
            </a:r>
            <a:r>
              <a:rPr lang="ko-KR" alt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Chain</a:t>
            </a:r>
            <a:r>
              <a:rPr lang="ko-KR" alt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생성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0" y="1077093"/>
            <a:ext cx="116991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</a:t>
            </a:r>
            <a:r>
              <a:rPr lang="ko-KR" altLang="en-US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Chain</a:t>
            </a:r>
            <a:r>
              <a:rPr lang="ko-KR" altLang="en-US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 시 출력 타겟이 명시적으로 선택되지 않음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 u="sng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전체 화면 모드로 생성하지 않도록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권장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출력창의 크기가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크기와 일치하지 않으면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Presentation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성능에 문제가 발생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하기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떄문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이미지 왜곡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DXGI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이미지 스케일링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리샘플링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성능저하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2. DXGI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내부적으로 두 개의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백버퍼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생성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메모리 사용 증가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백버퍼에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대한 별도의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Present  CPU/GPU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간 대기시간 증가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[1]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윈도우 모드로 생성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SetFullScreenState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전체화면 모드로 전환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[2]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대한 포인터 저장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WM_SIZE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처리할 때 변경된 윈도우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Client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크기를 가져와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전면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버퍼의 크기를 변경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ResizeBuffers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690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[List/Queue]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0" y="1077093"/>
            <a:ext cx="116991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에게 주는 명령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(Set, Draw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등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Command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Queue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Engines (Command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처리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무슨 일을 하는가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?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(GPU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명령어를 실행하는 하드웨어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Unit)</a:t>
            </a:r>
            <a:b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</a:b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데이터를 복사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CPU/GPU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간 데이터 전송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VM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내용을 다른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복사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Multi-threading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Rendering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렌더링 작업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Copy/Rendering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명령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Compute 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복잡한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계산 수행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(Compute Pipeline, Compute Shader)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B146C-6A01-A932-E52F-88D9589D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5270"/>
            <a:ext cx="5802923" cy="35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93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[List/Queue]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7337A-161C-6179-9136-628377A4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953"/>
            <a:ext cx="6002215" cy="3555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A75E7-9BA6-E1C1-A8BC-C327DB8B37EB}"/>
              </a:ext>
            </a:extLst>
          </p:cNvPr>
          <p:cNvSpPr txBox="1"/>
          <p:nvPr/>
        </p:nvSpPr>
        <p:spPr>
          <a:xfrm>
            <a:off x="4220308" y="2286482"/>
            <a:ext cx="73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Write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8396B-72AA-C44D-017F-9B4368E383C4}"/>
              </a:ext>
            </a:extLst>
          </p:cNvPr>
          <p:cNvSpPr txBox="1"/>
          <p:nvPr/>
        </p:nvSpPr>
        <p:spPr>
          <a:xfrm>
            <a:off x="4220308" y="3056068"/>
            <a:ext cx="99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1E992-3D97-B583-83AD-342A5D3149B1}"/>
              </a:ext>
            </a:extLst>
          </p:cNvPr>
          <p:cNvSpPr txBox="1"/>
          <p:nvPr/>
        </p:nvSpPr>
        <p:spPr>
          <a:xfrm>
            <a:off x="5074920" y="2768588"/>
            <a:ext cx="386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CPU/GPU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프레임 단위 동기화 필요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4FE8-F27F-FA9E-0224-F98DEFE265F2}"/>
              </a:ext>
            </a:extLst>
          </p:cNvPr>
          <p:cNvSpPr txBox="1"/>
          <p:nvPr/>
        </p:nvSpPr>
        <p:spPr>
          <a:xfrm>
            <a:off x="0" y="4680685"/>
            <a:ext cx="11699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Frame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내린 모든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들이 수행되었다는 것을 알기 전까지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Write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하면 안됨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Command Queue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비어있는지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확인해야함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성능 저하 문제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여러개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? 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굉장히 복잡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Multi-thread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등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7254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Queue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F8E5A1-9C37-CD17-F393-27BAA64E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8" y="974960"/>
            <a:ext cx="7155473" cy="4249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ABCC1-C5FD-6A9C-8756-82120539CAAE}"/>
              </a:ext>
            </a:extLst>
          </p:cNvPr>
          <p:cNvSpPr txBox="1"/>
          <p:nvPr/>
        </p:nvSpPr>
        <p:spPr>
          <a:xfrm>
            <a:off x="7280031" y="2340620"/>
            <a:ext cx="47874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Queue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들어가는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 List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Type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은 같아야 함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Direct : Rendering Engine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처리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A142-8030-C9AB-EC0D-81AFEEAD57CD}"/>
              </a:ext>
            </a:extLst>
          </p:cNvPr>
          <p:cNvSpPr txBox="1"/>
          <p:nvPr/>
        </p:nvSpPr>
        <p:spPr>
          <a:xfrm>
            <a:off x="7280031" y="4229500"/>
            <a:ext cx="478741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TIMEOUT : GPU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특정 작업의 시간이 오래 걸리면 에러 발생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453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Allocator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4FE8-F27F-FA9E-0224-F98DEFE265F2}"/>
              </a:ext>
            </a:extLst>
          </p:cNvPr>
          <p:cNvSpPr txBox="1"/>
          <p:nvPr/>
        </p:nvSpPr>
        <p:spPr>
          <a:xfrm>
            <a:off x="171450" y="1050883"/>
            <a:ext cx="11699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명령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(Command)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저장하기 위한 메모리 할당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같은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Allocator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두 개 이상의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 List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Open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된 상태일 수 없음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1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CommandAllocator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1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ComamndList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C2468D-7C6B-7C14-E14B-A4F979A5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112976"/>
            <a:ext cx="9078592" cy="1533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34476-A32E-B720-9180-935644FD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469948"/>
            <a:ext cx="867848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3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List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4FE8-F27F-FA9E-0224-F98DEFE265F2}"/>
              </a:ext>
            </a:extLst>
          </p:cNvPr>
          <p:cNvSpPr txBox="1"/>
          <p:nvPr/>
        </p:nvSpPr>
        <p:spPr>
          <a:xfrm>
            <a:off x="171450" y="5068235"/>
            <a:ext cx="116991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렌더링 명령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들을 저장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nodeMask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[ 0 =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단일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 ]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pInitialState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nullptr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넣으면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Default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상태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Reset()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시 이 상태로 초기화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BUNDLE : 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직접 실행 불가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(Direct Command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List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필요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B31D6-4333-6104-EB5C-5CD5EFFF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00492"/>
            <a:ext cx="9030960" cy="40677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C840A4-2380-054A-01A0-1925BF5653F1}"/>
              </a:ext>
            </a:extLst>
          </p:cNvPr>
          <p:cNvSpPr/>
          <p:nvPr/>
        </p:nvSpPr>
        <p:spPr>
          <a:xfrm>
            <a:off x="2332892" y="4161692"/>
            <a:ext cx="3974123" cy="211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85014-48CB-A44E-5754-953C062F75DD}"/>
              </a:ext>
            </a:extLst>
          </p:cNvPr>
          <p:cNvSpPr txBox="1"/>
          <p:nvPr/>
        </p:nvSpPr>
        <p:spPr>
          <a:xfrm>
            <a:off x="6307015" y="4082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Command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없는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C9451-A8C0-4BCF-7A4D-49969A8DA0EF}"/>
              </a:ext>
            </a:extLst>
          </p:cNvPr>
          <p:cNvSpPr txBox="1"/>
          <p:nvPr/>
        </p:nvSpPr>
        <p:spPr>
          <a:xfrm>
            <a:off x="3620531" y="239015"/>
            <a:ext cx="3274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 Thread : 1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CommandList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3116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Excute</a:t>
            </a:r>
            <a:r>
              <a:rPr lang="ko-KR" alt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List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FD35A-61CE-0F2F-778E-43AEB944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0" y="1062174"/>
            <a:ext cx="8973802" cy="4077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D56F0-C380-D325-D664-C3A2BDB20C1B}"/>
              </a:ext>
            </a:extLst>
          </p:cNvPr>
          <p:cNvSpPr txBox="1"/>
          <p:nvPr/>
        </p:nvSpPr>
        <p:spPr>
          <a:xfrm>
            <a:off x="163659" y="5263478"/>
            <a:ext cx="11934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Reset()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으로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Open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CommandAllocator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추가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Close()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후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CommandQueue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넣음 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함수 호출이 상당히 무겁기 때문에 보통 하나의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CommandList</a:t>
            </a:r>
            <a:r>
              <a:rPr lang="ko-KR" altLang="en-US" b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사용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316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Bundle</a:t>
            </a:r>
            <a:r>
              <a:rPr lang="ko-KR" alt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Command List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7EC6A-E2AC-63E3-FA62-ECCB70BD4ADD}"/>
              </a:ext>
            </a:extLst>
          </p:cNvPr>
          <p:cNvSpPr txBox="1"/>
          <p:nvPr/>
        </p:nvSpPr>
        <p:spPr>
          <a:xfrm>
            <a:off x="171450" y="992342"/>
            <a:ext cx="1169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Direct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Reset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시 기존 내용이 지워진다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Bundle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은 이를 유지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607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Frame Buffer, Color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042778"/>
            <a:ext cx="118601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모니터의 색상 표현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그래픽 카드의 출력 색상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(RGB)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비선형적으로 출력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비선형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 색상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(c)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배가 되어도 출력 색상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(e)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배가 되지 않음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5DB2D-D105-78C4-3477-8A8F3166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5" y="2240154"/>
            <a:ext cx="5430008" cy="295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33D03C-42AE-0A1B-997D-71386930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5" y="2535470"/>
            <a:ext cx="7135221" cy="2667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073A76-E20C-12DC-8E5E-0723EDBF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01" y="2890762"/>
            <a:ext cx="8259328" cy="1076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6BB22B-7683-0586-8B3D-1E7B538FE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85" y="4028842"/>
            <a:ext cx="6081069" cy="2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0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CPU/GPU Synchronization (Fence)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108294-B150-0B7A-B5D4-F78580A1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61" y="1104636"/>
            <a:ext cx="8792802" cy="365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58D9A-DE19-FA8C-B04B-7D1256167820}"/>
              </a:ext>
            </a:extLst>
          </p:cNvPr>
          <p:cNvSpPr txBox="1"/>
          <p:nvPr/>
        </p:nvSpPr>
        <p:spPr>
          <a:xfrm>
            <a:off x="112891" y="5365863"/>
            <a:ext cx="77415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Multi-Thread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1. CPU1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프레임 준비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2. CPU1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프레임을 그리도록 명령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3. CPU2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n+1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프레임 준비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번째 프레임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rendering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4. 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작업 완료 까지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대기 후 완료 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번으로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반복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408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797372-59E4-8AE3-E4DE-5C1B4F82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1" y="1043274"/>
            <a:ext cx="7249201" cy="4476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CPU/GPU Synchronization (Fence)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89A02-77A8-49D0-21CD-920D68BEDFDD}"/>
              </a:ext>
            </a:extLst>
          </p:cNvPr>
          <p:cNvSpPr txBox="1"/>
          <p:nvPr/>
        </p:nvSpPr>
        <p:spPr>
          <a:xfrm>
            <a:off x="6963508" y="2515670"/>
            <a:ext cx="4126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간 공유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(multi-thread)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Adapter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간 공유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63F35-96EE-8168-C208-9A76ADF96549}"/>
              </a:ext>
            </a:extLst>
          </p:cNvPr>
          <p:cNvSpPr txBox="1"/>
          <p:nvPr/>
        </p:nvSpPr>
        <p:spPr>
          <a:xfrm>
            <a:off x="112891" y="5517467"/>
            <a:ext cx="77415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Event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동기화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Object, True/False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지속적으로 검사해 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변경되었는지 확인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하여 수정 시 통지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폴링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CreateEvent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생성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ACA89F-1D5D-946B-3D03-001703E6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02" y="6364838"/>
            <a:ext cx="7687748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F64EA8-EDF1-1E68-D79D-5F706B0F71EE}"/>
              </a:ext>
            </a:extLst>
          </p:cNvPr>
          <p:cNvSpPr txBox="1"/>
          <p:nvPr/>
        </p:nvSpPr>
        <p:spPr>
          <a:xfrm>
            <a:off x="5238046" y="4862642"/>
            <a:ext cx="6953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Fence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값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Signal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값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되면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Event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발생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CPU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부하 감소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4F91A-A9AF-720B-625B-DDB137EA7B7C}"/>
              </a:ext>
            </a:extLst>
          </p:cNvPr>
          <p:cNvSpPr txBox="1"/>
          <p:nvPr/>
        </p:nvSpPr>
        <p:spPr>
          <a:xfrm>
            <a:off x="7807688" y="3522524"/>
            <a:ext cx="42155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Fence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값을 바꾸라는 명령을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 Queue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추가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Queue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비워지면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증가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1C137FA-281A-CB85-B81F-1DDD1991F121}"/>
                  </a:ext>
                </a:extLst>
              </p14:cNvPr>
              <p14:cNvContentPartPr/>
              <p14:nvPr/>
            </p14:nvContentPartPr>
            <p14:xfrm>
              <a:off x="4478031" y="3623622"/>
              <a:ext cx="3309480" cy="901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1C137FA-281A-CB85-B81F-1DDD1991F1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9391" y="3614982"/>
                <a:ext cx="3327120" cy="9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51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86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CPU/GPU Synchronization (Barrier)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8217D-D56E-67C2-416C-1D40E28770F8}"/>
              </a:ext>
            </a:extLst>
          </p:cNvPr>
          <p:cNvPicPr/>
          <p:nvPr/>
        </p:nvPicPr>
        <p:blipFill rotWithShape="1">
          <a:blip r:embed="rId3"/>
          <a:srcRect t="17658"/>
          <a:stretch/>
        </p:blipFill>
        <p:spPr>
          <a:xfrm>
            <a:off x="0" y="1645936"/>
            <a:ext cx="8439665" cy="521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F7BEE-7076-4797-556F-DA632A93643F}"/>
              </a:ext>
            </a:extLst>
          </p:cNvPr>
          <p:cNvSpPr txBox="1"/>
          <p:nvPr/>
        </p:nvSpPr>
        <p:spPr>
          <a:xfrm>
            <a:off x="112891" y="910093"/>
            <a:ext cx="8166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접근하는 타이밍에서 오류를 발생시키지 않도록 제어하기 위함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원하는 상태가 되기 전까지 이 리소스를 실행할 수 없도록 한다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2C3B71-9DA5-9ED3-57D7-A13B418FA1AC}"/>
                  </a:ext>
                </a:extLst>
              </p14:cNvPr>
              <p14:cNvContentPartPr/>
              <p14:nvPr/>
            </p14:nvContentPartPr>
            <p14:xfrm>
              <a:off x="2841538" y="2335194"/>
              <a:ext cx="18403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2C3B71-9DA5-9ED3-57D7-A13B418FA1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2898" y="2326554"/>
                <a:ext cx="1857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933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86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CPU/GPU Synchronization (Barrier)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F7BEE-7076-4797-556F-DA632A93643F}"/>
              </a:ext>
            </a:extLst>
          </p:cNvPr>
          <p:cNvSpPr txBox="1"/>
          <p:nvPr/>
        </p:nvSpPr>
        <p:spPr>
          <a:xfrm>
            <a:off x="112890" y="910093"/>
            <a:ext cx="10637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모든 리소스들은 무조건 하나의 상태를 가진다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 명령이 그 리소스를 사용해 실행하기 위해서 리소스가 명령에 필요한 상태로 설정되어 있어야 한다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002CDC-A143-D68B-1CE6-9C6BE924268C}"/>
              </a:ext>
            </a:extLst>
          </p:cNvPr>
          <p:cNvPicPr/>
          <p:nvPr/>
        </p:nvPicPr>
        <p:blipFill rotWithShape="1">
          <a:blip r:embed="rId3"/>
          <a:srcRect t="17117" b="18379"/>
          <a:stretch/>
        </p:blipFill>
        <p:spPr>
          <a:xfrm>
            <a:off x="62786" y="1764542"/>
            <a:ext cx="9144000" cy="4423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95BDDA-7299-95B7-580B-A096392BFD03}"/>
              </a:ext>
            </a:extLst>
          </p:cNvPr>
          <p:cNvSpPr txBox="1"/>
          <p:nvPr/>
        </p:nvSpPr>
        <p:spPr>
          <a:xfrm>
            <a:off x="9256890" y="5357264"/>
            <a:ext cx="2687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GPU</a:t>
            </a:r>
            <a:r>
              <a:rPr lang="ko-KR" altLang="en-US" sz="1200" dirty="0"/>
              <a:t>가 </a:t>
            </a:r>
            <a:r>
              <a:rPr lang="en-US" altLang="ko-KR" sz="1200" dirty="0"/>
              <a:t>xxx</a:t>
            </a:r>
            <a:r>
              <a:rPr lang="ko-KR" altLang="en-US" sz="1200" dirty="0"/>
              <a:t>하기 위한 용도</a:t>
            </a:r>
            <a:endParaRPr lang="en-US" altLang="ko-KR" sz="1200" dirty="0"/>
          </a:p>
          <a:p>
            <a:r>
              <a:rPr lang="ko-KR" altLang="en-US" sz="1200" dirty="0"/>
              <a:t>파랑 </a:t>
            </a:r>
            <a:r>
              <a:rPr lang="en-US" altLang="ko-KR" sz="1200" dirty="0"/>
              <a:t>: Read</a:t>
            </a:r>
          </a:p>
          <a:p>
            <a:r>
              <a:rPr lang="ko-KR" altLang="en-US" sz="1200" dirty="0"/>
              <a:t>빨강 </a:t>
            </a:r>
            <a:r>
              <a:rPr lang="en-US" altLang="ko-KR" sz="1200" dirty="0"/>
              <a:t>: Write</a:t>
            </a:r>
          </a:p>
          <a:p>
            <a:r>
              <a:rPr lang="ko-KR" altLang="en-US" sz="1200" dirty="0"/>
              <a:t>분홍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Read&amp;Write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3676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86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CPU/GPU Synchronization (Barrier)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81509B-8CC6-9872-18D7-B0D197B7902D}"/>
              </a:ext>
            </a:extLst>
          </p:cNvPr>
          <p:cNvPicPr/>
          <p:nvPr/>
        </p:nvPicPr>
        <p:blipFill rotWithShape="1">
          <a:blip r:embed="rId3"/>
          <a:srcRect t="17298"/>
          <a:stretch/>
        </p:blipFill>
        <p:spPr>
          <a:xfrm>
            <a:off x="1" y="1087396"/>
            <a:ext cx="5721178" cy="3548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5A44AC-E293-BA1D-7CAC-75E6D19111ED}"/>
              </a:ext>
            </a:extLst>
          </p:cNvPr>
          <p:cNvPicPr/>
          <p:nvPr/>
        </p:nvPicPr>
        <p:blipFill rotWithShape="1">
          <a:blip r:embed="rId4"/>
          <a:srcRect t="49910"/>
          <a:stretch/>
        </p:blipFill>
        <p:spPr>
          <a:xfrm>
            <a:off x="0" y="4636073"/>
            <a:ext cx="5943600" cy="2232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B5FAC-4A37-2A17-5B16-647F10AB1C81}"/>
              </a:ext>
            </a:extLst>
          </p:cNvPr>
          <p:cNvSpPr txBox="1"/>
          <p:nvPr/>
        </p:nvSpPr>
        <p:spPr>
          <a:xfrm>
            <a:off x="5868445" y="1185170"/>
            <a:ext cx="607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이후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전이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변경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가 가능한지 확인하고 바꾼다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Subresource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텍스쳐에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대해 사용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D3D12_RESOURCE_BARRIER_ALL_SUBRESOURCES</a:t>
            </a: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리소스에 있는 모든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SubResource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의 상태를 변경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이 함수 실행 즉시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pBarriers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의 내용이 명령에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된다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따라서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동일한 변수로 해당 함수를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여러번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호출해도 문제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ex)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D7A4D-8B24-8501-796F-0DD7DF6C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445" y="3521676"/>
            <a:ext cx="4603043" cy="2180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6AB31-EFD4-D0EF-F9B1-0C6962EEA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445" y="3807905"/>
            <a:ext cx="6437588" cy="727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1ED88-4F13-2253-2198-45CAEC72B474}"/>
              </a:ext>
            </a:extLst>
          </p:cNvPr>
          <p:cNvSpPr txBox="1"/>
          <p:nvPr/>
        </p:nvSpPr>
        <p:spPr>
          <a:xfrm>
            <a:off x="6051939" y="4846501"/>
            <a:ext cx="607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그러나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CopyResource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같이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메모리를 필요로 하는 경우</a:t>
            </a:r>
            <a:endParaRPr lang="en-US" altLang="ko-KR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GPU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에서 명령 실행 전까지 해당 메모리를 해제하면 안된다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42E4-0258-AC13-9376-F262B8E4F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32431"/>
            <a:ext cx="5481711" cy="2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5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(Shader) 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89A02-77A8-49D0-21CD-920D68BEDFDD}"/>
              </a:ext>
            </a:extLst>
          </p:cNvPr>
          <p:cNvSpPr txBox="1"/>
          <p:nvPr/>
        </p:nvSpPr>
        <p:spPr>
          <a:xfrm>
            <a:off x="171450" y="1073732"/>
            <a:ext cx="11832981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그래픽스 파이프라인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10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개 단계에서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개의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쉐이더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단계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(VS, HS, DS, GS, PS)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VM(=Resource)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있는 </a:t>
            </a:r>
            <a:r>
              <a:rPr lang="ko-KR" altLang="en-US" sz="1600" b="1" u="sng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그림을 그리기 위해 필요한 모든 데이터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Shader Program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읽어갈 데이터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들을 만드는 의미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통해 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파이프라인에 연결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되어야 함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Texture / Buffer ]</a:t>
            </a: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Pipeline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Graphics, Compute Pipeline</a:t>
            </a: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Resource View ]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Shader Pipeline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연결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(Binding)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되어야 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Descriptor(View)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통해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연결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Descriptor :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대한 정보를 포함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CBV, UAV, SRV, RTV, DSV, VBV, IBV, SOV, Sampler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920C9-991A-EB9E-0107-CA3B1CEF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61114"/>
            <a:ext cx="1984131" cy="1795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B161D6-A79C-C1ED-0535-A2E6221E10E7}"/>
              </a:ext>
            </a:extLst>
          </p:cNvPr>
          <p:cNvSpPr txBox="1"/>
          <p:nvPr/>
        </p:nvSpPr>
        <p:spPr>
          <a:xfrm>
            <a:off x="6963140" y="4201404"/>
            <a:ext cx="5129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Device</a:t>
            </a:r>
            <a:r>
              <a:rPr lang="ko-KR" altLang="en-US" sz="18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8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Create...View()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CommandList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SetGraphicsRoot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...View()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87F67-555B-385E-1CE0-C208518B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884" y="2562146"/>
            <a:ext cx="2610214" cy="981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2CAE92-6812-E8E9-6EB4-DCA6D3F6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82" y="2330556"/>
            <a:ext cx="1255635" cy="144439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E1CD89-B547-72A2-B28C-710CC5C67867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6868991" y="3543358"/>
            <a:ext cx="0" cy="131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9AED4B-068F-EBD2-2393-832A47FF0FDC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>
            <a:off x="1617117" y="3052752"/>
            <a:ext cx="39467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2A3B917-9E09-64DB-8541-4836F339B5B9}"/>
                  </a:ext>
                </a:extLst>
              </p14:cNvPr>
              <p14:cNvContentPartPr/>
              <p14:nvPr/>
            </p14:nvContentPartPr>
            <p14:xfrm>
              <a:off x="2632018" y="1494594"/>
              <a:ext cx="3396960" cy="75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2A3B917-9E09-64DB-8541-4836F339B5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8018" y="1386594"/>
                <a:ext cx="35046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0E3FD5F-EF2B-6176-A8D2-01EF77697192}"/>
                  </a:ext>
                </a:extLst>
              </p14:cNvPr>
              <p14:cNvContentPartPr/>
              <p14:nvPr/>
            </p14:nvContentPartPr>
            <p14:xfrm>
              <a:off x="3362098" y="1506114"/>
              <a:ext cx="2717280" cy="39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0E3FD5F-EF2B-6176-A8D2-01EF776971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8458" y="1398474"/>
                <a:ext cx="28249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CDADE9C-5E34-7147-346E-0D3B5437FA05}"/>
                  </a:ext>
                </a:extLst>
              </p14:cNvPr>
              <p14:cNvContentPartPr/>
              <p14:nvPr/>
            </p14:nvContentPartPr>
            <p14:xfrm>
              <a:off x="3447418" y="1482354"/>
              <a:ext cx="740160" cy="25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CDADE9C-5E34-7147-346E-0D3B5437FA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3418" y="1374714"/>
                <a:ext cx="8478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329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(Shader) 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89A02-77A8-49D0-21CD-920D68BEDFDD}"/>
              </a:ext>
            </a:extLst>
          </p:cNvPr>
          <p:cNvSpPr txBox="1"/>
          <p:nvPr/>
        </p:nvSpPr>
        <p:spPr>
          <a:xfrm>
            <a:off x="171450" y="1073732"/>
            <a:ext cx="118329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메모리 자원 할당 방법</a:t>
            </a:r>
            <a:endParaRPr lang="en-US" altLang="ko-KR" sz="24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Committed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VM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만 할당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CPU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공유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필요할 때 물리 메모리 할당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(Paging)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자원 크기가 작고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공유할 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Placed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물리적 메모리를 직접 할당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직접 접근하여 사용 가능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(CPU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도 접근 가능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자원 크기가 크고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직접 접근할 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Reserved</a:t>
            </a:r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물리적 메모리를 예약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Placed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변경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가능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자원 크기가 크지만 미리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할당받지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않고 나중에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Placed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변경할 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6747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CreateCommittedResource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ADB50-35F5-B6BF-D4FA-2B50F9E4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" y="1130932"/>
            <a:ext cx="906906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0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CreateCommittedResource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C7B15-3964-B682-7B91-E5047AD61937}"/>
              </a:ext>
            </a:extLst>
          </p:cNvPr>
          <p:cNvSpPr txBox="1"/>
          <p:nvPr/>
        </p:nvSpPr>
        <p:spPr>
          <a:xfrm>
            <a:off x="171450" y="1004932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D3D12_HEAP_PROPERTIES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6ACE78-5126-0A1C-EF67-ECC3A308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589707"/>
            <a:ext cx="7544853" cy="15527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FCC096-AE4B-CA8D-35AC-2AF8C2A94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9" y="3429000"/>
            <a:ext cx="4429743" cy="952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6E3EA-9F15-5006-897C-D84B74F3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07" y="4468081"/>
            <a:ext cx="5382376" cy="800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C7D77-A454-574A-B272-5D855FF52344}"/>
              </a:ext>
            </a:extLst>
          </p:cNvPr>
          <p:cNvSpPr txBox="1"/>
          <p:nvPr/>
        </p:nvSpPr>
        <p:spPr>
          <a:xfrm>
            <a:off x="179509" y="5354741"/>
            <a:ext cx="118329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PAGE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가상 메모리 관리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UNKNOWN  Default</a:t>
            </a:r>
          </a:p>
          <a:p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MEMORY POOL : GPU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메모리관리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POOL_UNKNOWN 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자동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L0 :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작은 리소스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L1 :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대형 리소스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5E1BEA-B1D4-4D9F-95BF-14B92FA0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651" y="1156259"/>
            <a:ext cx="285789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4108BC4-2A20-5524-75B3-B67A256BD108}"/>
                  </a:ext>
                </a:extLst>
              </p14:cNvPr>
              <p14:cNvContentPartPr/>
              <p14:nvPr/>
            </p14:nvContentPartPr>
            <p14:xfrm>
              <a:off x="5089459" y="1179523"/>
              <a:ext cx="4201920" cy="2214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4108BC4-2A20-5524-75B3-B67A256BD1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0819" y="1170883"/>
                <a:ext cx="421956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973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CreateCommittedResource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C7D77-A454-574A-B272-5D855FF52344}"/>
              </a:ext>
            </a:extLst>
          </p:cNvPr>
          <p:cNvSpPr txBox="1"/>
          <p:nvPr/>
        </p:nvSpPr>
        <p:spPr>
          <a:xfrm>
            <a:off x="179509" y="5354741"/>
            <a:ext cx="11832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Heap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속성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Adapter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사이 공유되는 정보가 없으면 주로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D3D12_HEAP_FLAG_NONE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EA8D72-65B2-969C-6F1B-D405529C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24856"/>
            <a:ext cx="6277851" cy="38962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767506-B795-7724-7647-A5BBED36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51" y="1156259"/>
            <a:ext cx="285789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C8ED9A5-9101-FA4D-9007-0351C9098D08}"/>
                  </a:ext>
                </a:extLst>
              </p14:cNvPr>
              <p14:cNvContentPartPr/>
              <p14:nvPr/>
            </p14:nvContentPartPr>
            <p14:xfrm>
              <a:off x="2590339" y="1133443"/>
              <a:ext cx="6730560" cy="4006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C8ED9A5-9101-FA4D-9007-0351C9098D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699" y="1124803"/>
                <a:ext cx="674820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Frame Buffer, Color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49" y="1042778"/>
            <a:ext cx="11860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모니터의 색상 표현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대부분의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감마 보정이 되었을 수 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texture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그대로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rendering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경우는 문제가 없음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PS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color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대한 계산을 하는 경우 문제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발생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색상 계산 이전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색상이 선형 색상이 되도록 설정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F75234-62B1-58C3-A6E2-94809C8C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3" y="3374533"/>
            <a:ext cx="8528618" cy="3222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34936-08B5-58C8-C5CA-912EFB9E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3" y="2786117"/>
            <a:ext cx="7906853" cy="552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6D61B5-75C2-37CB-8D35-B1F18588CD1E}"/>
              </a:ext>
            </a:extLst>
          </p:cNvPr>
          <p:cNvSpPr txBox="1"/>
          <p:nvPr/>
        </p:nvSpPr>
        <p:spPr>
          <a:xfrm>
            <a:off x="3966519" y="2693048"/>
            <a:ext cx="701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색 표현의 일관성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호환성 보장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570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ID3D12DescriptorHeap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63F35-96EE-8168-C208-9A76ADF96549}"/>
              </a:ext>
            </a:extLst>
          </p:cNvPr>
          <p:cNvSpPr txBox="1"/>
          <p:nvPr/>
        </p:nvSpPr>
        <p:spPr>
          <a:xfrm>
            <a:off x="120468" y="4920199"/>
            <a:ext cx="107276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얼마나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VM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할당 받을지 등의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나타내기 위함</a:t>
            </a:r>
            <a:endParaRPr lang="en-US" altLang="ko-KR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Alignment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Memory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정렬 방법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배수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0 : Default,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VM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대해 잘 알면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4KB, 64KB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 가능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DepthOrArraySize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깊이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or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배열 크기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DIMENSION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차원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BUFFER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Mipmap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적용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 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일반적 배열에는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MSAA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불가능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지금 당장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RTV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Swap Chain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DEPTH_STEnCIL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OM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DSV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연결해 쓰기 위함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DENY_SHADER : SHADER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접근 불가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1BB03B-D920-1FF3-70CF-CC4880EA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52244"/>
            <a:ext cx="6154009" cy="3839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0773A5-07D3-02B8-60FC-A6C71FB91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51" y="1156259"/>
            <a:ext cx="285789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79147A1-0FF2-ED8A-CFD3-62F6C534D945}"/>
                  </a:ext>
                </a:extLst>
              </p14:cNvPr>
              <p14:cNvContentPartPr/>
              <p14:nvPr/>
            </p14:nvContentPartPr>
            <p14:xfrm>
              <a:off x="2562259" y="1060363"/>
              <a:ext cx="6714360" cy="577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79147A1-0FF2-ED8A-CFD3-62F6C534D9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3259" y="1051363"/>
                <a:ext cx="673200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17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CreateCommittedResource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10574-5311-9153-07F3-FB2A7BD5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95087"/>
            <a:ext cx="5718732" cy="3585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A8206-180D-BD0B-5F5A-0CD0DDBD98C1}"/>
              </a:ext>
            </a:extLst>
          </p:cNvPr>
          <p:cNvSpPr txBox="1"/>
          <p:nvPr/>
        </p:nvSpPr>
        <p:spPr>
          <a:xfrm>
            <a:off x="114740" y="4646780"/>
            <a:ext cx="11832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CBV, SRV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 Read only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UAV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변경 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DSV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: CPU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변경 가능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(Depth Buffer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갱신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Heap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하려면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COPY_SOURCE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상태여야 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UPLOAD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Hepa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COPY_SOURCE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DEFAULT Heap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COPY_DEST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250-D734-128B-578A-CAFC8A741061}"/>
              </a:ext>
            </a:extLst>
          </p:cNvPr>
          <p:cNvSpPr txBox="1"/>
          <p:nvPr/>
        </p:nvSpPr>
        <p:spPr>
          <a:xfrm>
            <a:off x="6031230" y="2771553"/>
            <a:ext cx="567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Read/Write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등의 성질 관리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162602-204B-8FBB-545A-700534E2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15" y="2618903"/>
            <a:ext cx="5829821" cy="168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8F6A5-9EF0-981C-7D36-E34235790698}"/>
              </a:ext>
            </a:extLst>
          </p:cNvPr>
          <p:cNvSpPr txBox="1"/>
          <p:nvPr/>
        </p:nvSpPr>
        <p:spPr>
          <a:xfrm>
            <a:off x="6031230" y="3429000"/>
            <a:ext cx="5888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GENERIC_READ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가급적 피해라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  <a:p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읽기 위해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CPU/GPU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에게 모두 권한 부여</a:t>
            </a:r>
            <a:endParaRPr lang="en-US" altLang="ko-KR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충돌 발생 가능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성능 저하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59507B-DC9B-DB20-87BB-CCE0B67F0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651" y="1038764"/>
            <a:ext cx="285789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B8FB75F-7A4A-C9BB-7786-5A0766CF23E9}"/>
                  </a:ext>
                </a:extLst>
              </p14:cNvPr>
              <p14:cNvContentPartPr/>
              <p14:nvPr/>
            </p14:nvContentPartPr>
            <p14:xfrm>
              <a:off x="2665579" y="985843"/>
              <a:ext cx="6684840" cy="7394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B8FB75F-7A4A-C9BB-7786-5A0766CF23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6939" y="976843"/>
                <a:ext cx="6702480" cy="7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382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ID3D12Device::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CreateCommittedResource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C7B15-3964-B682-7B91-E5047AD61937}"/>
              </a:ext>
            </a:extLst>
          </p:cNvPr>
          <p:cNvSpPr txBox="1"/>
          <p:nvPr/>
        </p:nvSpPr>
        <p:spPr>
          <a:xfrm>
            <a:off x="171450" y="939988"/>
            <a:ext cx="94516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D3D12_HEAP_PROPERTIES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 D3D12_HEAP_TYPE</a:t>
            </a:r>
          </a:p>
          <a:p>
            <a:endParaRPr lang="en-US" altLang="ko-KR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  <a:p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BA885-F0EA-B331-130E-9F5A5915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509408"/>
            <a:ext cx="8897592" cy="1105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AB04B-7AEB-A752-051F-1A31C984788C}"/>
              </a:ext>
            </a:extLst>
          </p:cNvPr>
          <p:cNvSpPr txBox="1"/>
          <p:nvPr/>
        </p:nvSpPr>
        <p:spPr>
          <a:xfrm>
            <a:off x="171450" y="2657429"/>
            <a:ext cx="1183298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Default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GPU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만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R/W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대부분의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CPU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R/W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없음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빠른 속도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확인작업 안함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)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Upload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Write only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Write 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 </a:t>
            </a:r>
            <a:r>
              <a:rPr lang="en-US" altLang="ko-KR" sz="1600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CopyResource</a:t>
            </a:r>
            <a:r>
              <a:rPr lang="en-US" altLang="ko-KR" sz="16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Default </a:t>
            </a:r>
            <a:r>
              <a:rPr lang="ko-KR" altLang="en-US" sz="1600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힙에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복사해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Default Type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으로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만듦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 Upload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힙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Release()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CommandList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나중에 실행하므로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6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Release()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하면 안됨 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Fence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동기화 후 </a:t>
            </a:r>
            <a:r>
              <a:rPr lang="en-US" altLang="ko-KR" sz="1600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Release()</a:t>
            </a: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READ_BACK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Read only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거의 화면 캡쳐 용도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World/Camera transform : UPLOAD 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주기적 갱신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Projection/Screen transform : DEFAULT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PAGE -&gt;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가상 메모리 관리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UNKNOWN =&gt; Default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POOL_UNKNOWN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=&gt;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자동으로 설정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D0EC-D8DC-6617-3E3B-02C6A5EE2B7C}"/>
              </a:ext>
            </a:extLst>
          </p:cNvPr>
          <p:cNvSpPr txBox="1"/>
          <p:nvPr/>
        </p:nvSpPr>
        <p:spPr>
          <a:xfrm>
            <a:off x="3054263" y="3828239"/>
            <a:ext cx="2450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ID3D12GraphicsCommandList::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30FF41-CD70-2BDA-8E69-D15093CB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862" y="1385508"/>
            <a:ext cx="2781688" cy="1019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C2FE2A-E983-8085-0E1B-0F7E4F8EC4FA}"/>
                  </a:ext>
                </a:extLst>
              </p14:cNvPr>
              <p14:cNvContentPartPr/>
              <p14:nvPr/>
            </p14:nvContentPartPr>
            <p14:xfrm>
              <a:off x="3171019" y="1606483"/>
              <a:ext cx="6135120" cy="45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C2FE2A-E983-8085-0E1B-0F7E4F8EC4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019" y="1597483"/>
                <a:ext cx="615276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981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ID3D12DescriptorHeap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63F35-96EE-8168-C208-9A76ADF96549}"/>
              </a:ext>
            </a:extLst>
          </p:cNvPr>
          <p:cNvSpPr txBox="1"/>
          <p:nvPr/>
        </p:nvSpPr>
        <p:spPr>
          <a:xfrm>
            <a:off x="116390" y="1026439"/>
            <a:ext cx="7741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만드려면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 Heap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필요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3713D-008A-7AA1-0C51-3F8A1AAB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0" y="2442209"/>
            <a:ext cx="7515333" cy="4410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0EEA3-6A5F-C05F-D4D7-191C05B0A5C0}"/>
              </a:ext>
            </a:extLst>
          </p:cNvPr>
          <p:cNvSpPr txBox="1"/>
          <p:nvPr/>
        </p:nvSpPr>
        <p:spPr>
          <a:xfrm>
            <a:off x="116389" y="1364991"/>
            <a:ext cx="774157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Descriptor ]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1. Create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Resource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2. Create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 Heap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3. Create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7064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ID3D12DescriptorHeap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63F35-96EE-8168-C208-9A76ADF96549}"/>
              </a:ext>
            </a:extLst>
          </p:cNvPr>
          <p:cNvSpPr txBox="1"/>
          <p:nvPr/>
        </p:nvSpPr>
        <p:spPr>
          <a:xfrm>
            <a:off x="171450" y="2926323"/>
            <a:ext cx="77415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나머지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(VBV, IBV, SOV)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 Heap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생성 없이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만들 수 있음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 Heap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은 </a:t>
            </a:r>
            <a:r>
              <a:rPr lang="en-US" altLang="ko-KR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Type</a:t>
            </a:r>
            <a:r>
              <a:rPr lang="ko-KR" altLang="en-US" sz="16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마다 크기가 다를 수 있음</a:t>
            </a:r>
            <a:endParaRPr lang="en-US" altLang="ko-KR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7D20EB-9ED6-E4F1-71A3-1D2128B9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537459"/>
            <a:ext cx="4239217" cy="1305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347DB3-C96E-D4E7-B2D3-7B11249DF884}"/>
              </a:ext>
            </a:extLst>
          </p:cNvPr>
          <p:cNvSpPr txBox="1"/>
          <p:nvPr/>
        </p:nvSpPr>
        <p:spPr>
          <a:xfrm>
            <a:off x="171450" y="1014239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D3D12_DESCRIPTOR_HEAP_TYPE</a:t>
            </a:r>
            <a:endParaRPr lang="ko-KR" altLang="en-US" sz="28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56EB92-9902-0238-5D9D-B16A16D7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019" y="1014239"/>
            <a:ext cx="3448531" cy="838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8DD2AF-87A1-E09A-2B35-F64F93ADB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019" y="1907006"/>
            <a:ext cx="2819794" cy="10193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EBA36-E689-FAE0-FB18-149F6E0F678D}"/>
              </a:ext>
            </a:extLst>
          </p:cNvPr>
          <p:cNvGrpSpPr/>
          <p:nvPr/>
        </p:nvGrpSpPr>
        <p:grpSpPr>
          <a:xfrm>
            <a:off x="4410139" y="1267723"/>
            <a:ext cx="4276440" cy="1063800"/>
            <a:chOff x="4410139" y="1267723"/>
            <a:chExt cx="427644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0F37A2C-6495-4A5B-2E2A-D4D262DC8971}"/>
                    </a:ext>
                  </a:extLst>
                </p14:cNvPr>
                <p14:cNvContentPartPr/>
                <p14:nvPr/>
              </p14:nvContentPartPr>
              <p14:xfrm>
                <a:off x="8095459" y="1267723"/>
                <a:ext cx="591120" cy="810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0F37A2C-6495-4A5B-2E2A-D4D262DC89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86819" y="1259083"/>
                  <a:ext cx="6087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9431F04-83C6-7646-C773-0CBA485F08F2}"/>
                    </a:ext>
                  </a:extLst>
                </p14:cNvPr>
                <p14:cNvContentPartPr/>
                <p14:nvPr/>
              </p14:nvContentPartPr>
              <p14:xfrm>
                <a:off x="4410139" y="1577323"/>
                <a:ext cx="4276440" cy="754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9431F04-83C6-7646-C773-0CBA485F08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1139" y="1568323"/>
                  <a:ext cx="4294080" cy="771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2AE116C-018B-AE9A-06C6-D6BAB5B8B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" y="4118725"/>
            <a:ext cx="3581900" cy="466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A5B408-C0B6-7B99-7083-397878601799}"/>
              </a:ext>
            </a:extLst>
          </p:cNvPr>
          <p:cNvSpPr txBox="1"/>
          <p:nvPr/>
        </p:nvSpPr>
        <p:spPr>
          <a:xfrm>
            <a:off x="171450" y="4585515"/>
            <a:ext cx="7741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해당 </a:t>
            </a:r>
            <a:r>
              <a:rPr lang="en-US" altLang="ko-KR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Type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차지하는 메모리 크기 반환</a:t>
            </a:r>
            <a:endParaRPr lang="en-US" altLang="ko-KR" sz="1600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291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ID3D12DescriptorHeap</a:t>
            </a:r>
            <a:endParaRPr lang="ko-KR" altLang="en-US" sz="3200" b="1" dirty="0">
              <a:solidFill>
                <a:srgbClr val="FF000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5CA84-1B40-4949-62C3-235FB0E0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78987"/>
            <a:ext cx="6239746" cy="3667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62E6A-270B-9052-467C-AEF461CAE66C}"/>
              </a:ext>
            </a:extLst>
          </p:cNvPr>
          <p:cNvSpPr txBox="1"/>
          <p:nvPr/>
        </p:nvSpPr>
        <p:spPr>
          <a:xfrm>
            <a:off x="114740" y="4868006"/>
            <a:ext cx="11832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CPU/GPU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Handle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있어야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 Heap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접근 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Handle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==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Heap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포인터 라고 생각하면 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94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Frame Buffer, Buffering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49" y="1042778"/>
            <a:ext cx="118601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Doble Buffering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버퍼를 사용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Direct3D Device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다음에 출력할 이미지를 후면 버퍼에 그림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Swap Chain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순차적으로 연결된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Frame Buffer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들의 집합</a:t>
            </a:r>
            <a:endParaRPr lang="en-US" altLang="ko-KR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Presentation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후면 버퍼의 내용을 전면 버퍼로 옮기는 것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Flipping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하드웨어적 방법으로 전면 버퍼와 후면 버퍼를 바꿈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전체화면에서만 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24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Blit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버퍼의 내용을 복사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84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65935" y="2321004"/>
            <a:ext cx="1186012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600" b="1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COM Object</a:t>
            </a:r>
          </a:p>
        </p:txBody>
      </p:sp>
    </p:spTree>
    <p:extLst>
      <p:ext uri="{BB962C8B-B14F-4D97-AF65-F5344CB8AC3E}">
        <p14:creationId xmlns:p14="http://schemas.microsoft.com/office/powerpoint/2010/main" val="36847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 Object ( Component Object Model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49" y="1042778"/>
            <a:ext cx="1186012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모든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Direct3D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객체는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DLL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형태로 제공됨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동적 링크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import)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메소드 함소들만 노출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Interface pointer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통해 참조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en-US" altLang="ko-KR" sz="24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IUnknwon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Interface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모든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IUunknown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에서 파생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(Derived)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IUnknown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::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AddRef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참조 카운터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증가 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호출하는 객체가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객체를 사용함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IUnknown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::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참조 카운터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감소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호출하는 객체가 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더 이상 </a:t>
            </a:r>
            <a:r>
              <a:rPr lang="ko-KR" altLang="en-US" b="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사용안함</a:t>
            </a:r>
            <a:endParaRPr lang="en-US" altLang="ko-KR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IUnknown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::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QueryInterface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어떤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제공하는가를 질의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COM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가져옴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71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797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 Object ( Component Object Model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Device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D5EF5-026D-5761-2D28-118F24BCC546}"/>
              </a:ext>
            </a:extLst>
          </p:cNvPr>
          <p:cNvSpPr txBox="1"/>
          <p:nvPr/>
        </p:nvSpPr>
        <p:spPr>
          <a:xfrm>
            <a:off x="171449" y="1042778"/>
            <a:ext cx="118601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생성과 소멸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참조 카운터가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이 되면 자동으로 메모리 해제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객체가 더 이상 필요 없으면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Release()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 delete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객체의 생성은                           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new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사용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X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 </a:t>
            </a:r>
            <a:r>
              <a:rPr lang="ko-KR" altLang="en-US" sz="24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주의</a:t>
            </a:r>
            <a:r>
              <a:rPr lang="en-US" altLang="ko-KR" sz="2400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 pointer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복사 시 반드시 </a:t>
            </a:r>
            <a:r>
              <a:rPr lang="en-US" altLang="ko-KR" b="1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AddRef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함수 호출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각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고유한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(IID)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가짐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REFIID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는 이 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IID</a:t>
            </a:r>
            <a:r>
              <a:rPr lang="ko-KR" altLang="en-US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가리키는 포인터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식별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일치하는 객체를 생성하기 위함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[ GUID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(Globally </a:t>
            </a:r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Unuique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IDentifier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전역으로 고유한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ID, 128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비트 구조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클래스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객체들을 식별하기 위함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모든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COM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객체는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Class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Instance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Create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될 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GUID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할당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REFIID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인 </a:t>
            </a:r>
            <a:r>
              <a:rPr lang="en-US" altLang="ko-KR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GUID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가 필요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[ </a:t>
            </a:r>
            <a:r>
              <a:rPr lang="en-US" altLang="ko-KR" sz="18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__</a:t>
            </a:r>
            <a:r>
              <a:rPr lang="en-US" altLang="ko-KR" sz="1800" dirty="0" err="1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uuidof</a:t>
            </a:r>
            <a:r>
              <a:rPr lang="en-US" altLang="ko-KR" sz="18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(Universally Unique </a:t>
            </a:r>
            <a:r>
              <a:rPr lang="en-US" altLang="ko-KR" sz="1800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IDentifer</a:t>
            </a:r>
            <a:r>
              <a:rPr lang="en-US" altLang="ko-KR" sz="18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of)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 Interface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에 해당하는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GUID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변환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]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IID_PPV_ARGS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로 대체 가능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(Pass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Pointer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Value)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CC9735-A58B-4F3E-F069-14C00D84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21" y="2031694"/>
            <a:ext cx="2038635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5E792-005D-9499-1C20-350C58D6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3" y="6121091"/>
            <a:ext cx="540142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3315</Words>
  <Application>Microsoft Office PowerPoint</Application>
  <PresentationFormat>와이드스크린</PresentationFormat>
  <Paragraphs>513</Paragraphs>
  <Slides>55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HY견명조</vt:lpstr>
      <vt:lpstr>HY궁서B</vt:lpstr>
      <vt:lpstr>HY중고딕</vt:lpstr>
      <vt:lpstr>HY헤드라인M</vt:lpstr>
      <vt:lpstr>굴림</vt:lpstr>
      <vt:lpstr>맑은 고딕</vt:lpstr>
      <vt:lpstr>Arial</vt:lpstr>
      <vt:lpstr>Consolas</vt:lpstr>
      <vt:lpstr>Symbol</vt:lpstr>
      <vt:lpstr>Office 테마</vt:lpstr>
      <vt:lpstr>Direct3D 파이프라인</vt:lpstr>
      <vt:lpstr>Direct3D 파이프라인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민동현(2018182012)</dc:creator>
  <cp:lastModifiedBy>민동현(2018182012)</cp:lastModifiedBy>
  <cp:revision>698</cp:revision>
  <dcterms:created xsi:type="dcterms:W3CDTF">2023-04-25T11:55:32Z</dcterms:created>
  <dcterms:modified xsi:type="dcterms:W3CDTF">2023-05-21T14:53:00Z</dcterms:modified>
</cp:coreProperties>
</file>